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261" r:id="rId3"/>
    <p:sldId id="262" r:id="rId4"/>
    <p:sldId id="263" r:id="rId5"/>
    <p:sldId id="265" r:id="rId6"/>
    <p:sldId id="272" r:id="rId7"/>
    <p:sldId id="268" r:id="rId8"/>
    <p:sldId id="273" r:id="rId9"/>
    <p:sldId id="274" r:id="rId10"/>
    <p:sldId id="275" r:id="rId11"/>
    <p:sldId id="276" r:id="rId12"/>
    <p:sldId id="277" r:id="rId13"/>
    <p:sldId id="278" r:id="rId14"/>
    <p:sldId id="279" r:id="rId15"/>
    <p:sldId id="280" r:id="rId16"/>
    <p:sldId id="328" r:id="rId17"/>
    <p:sldId id="329" r:id="rId18"/>
    <p:sldId id="269" r:id="rId19"/>
    <p:sldId id="308" r:id="rId20"/>
    <p:sldId id="301" r:id="rId21"/>
    <p:sldId id="330" r:id="rId22"/>
    <p:sldId id="331" r:id="rId23"/>
    <p:sldId id="309" r:id="rId24"/>
    <p:sldId id="332" r:id="rId25"/>
    <p:sldId id="335" r:id="rId26"/>
    <p:sldId id="311" r:id="rId27"/>
    <p:sldId id="305" r:id="rId28"/>
    <p:sldId id="341" r:id="rId29"/>
    <p:sldId id="313" r:id="rId30"/>
    <p:sldId id="338" r:id="rId31"/>
    <p:sldId id="306" r:id="rId32"/>
    <p:sldId id="337" r:id="rId33"/>
    <p:sldId id="339" r:id="rId34"/>
    <p:sldId id="340" r:id="rId35"/>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B0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04"/>
    <p:restoredTop sz="81754"/>
  </p:normalViewPr>
  <p:slideViewPr>
    <p:cSldViewPr snapToGrid="0" snapToObjects="1">
      <p:cViewPr varScale="1">
        <p:scale>
          <a:sx n="106" d="100"/>
          <a:sy n="106" d="100"/>
        </p:scale>
        <p:origin x="216" y="272"/>
      </p:cViewPr>
      <p:guideLst/>
    </p:cSldViewPr>
  </p:slideViewPr>
  <p:notesTextViewPr>
    <p:cViewPr>
      <p:scale>
        <a:sx n="95" d="100"/>
        <a:sy n="9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83AFB-CE89-DE42-9241-EEC1F12D6BFE}" type="datetimeFigureOut">
              <a:rPr lang="en-NL" smtClean="0"/>
              <a:t>08/10/2020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FEA7AD-F9CF-5E4B-BC46-DF33AFF1F086}" type="slidenum">
              <a:rPr lang="en-NL" smtClean="0"/>
              <a:t>‹#›</a:t>
            </a:fld>
            <a:endParaRPr lang="en-NL"/>
          </a:p>
        </p:txBody>
      </p:sp>
    </p:spTree>
    <p:extLst>
      <p:ext uri="{BB962C8B-B14F-4D97-AF65-F5344CB8AC3E}">
        <p14:creationId xmlns:p14="http://schemas.microsoft.com/office/powerpoint/2010/main" val="124451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9A4D4BED-846B-4CB2-997A-1D6AAF5F12F7}" type="slidenum">
              <a:rPr lang="en-GB" smtClean="0"/>
              <a:t>1</a:t>
            </a:fld>
            <a:endParaRPr lang="en-GB" dirty="0"/>
          </a:p>
        </p:txBody>
      </p:sp>
    </p:spTree>
    <p:extLst>
      <p:ext uri="{BB962C8B-B14F-4D97-AF65-F5344CB8AC3E}">
        <p14:creationId xmlns:p14="http://schemas.microsoft.com/office/powerpoint/2010/main" val="2762818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Now that we have briefly covered the end state of low mass stars, let’s look into the high mass regime</a:t>
            </a:r>
          </a:p>
          <a:p>
            <a:pPr marL="171450" indent="-171450">
              <a:buFont typeface="Wingdings" panose="05000000000000000000" pitchFamily="2" charset="2"/>
              <a:buChar char="Ø"/>
            </a:pPr>
            <a:r>
              <a:rPr lang="en-US" dirty="0"/>
              <a:t>You have probably heard before that fusion continues in massive stars into even heavier elements. But then why is it that only massive stars are able to do so? We just saw that upon core contraction, instead of igniting like Helium, matter turns degenerate. Well, why doesn’t this happen for heavier stars then? How do they get to </a:t>
            </a:r>
            <a:r>
              <a:rPr lang="en-US" dirty="0" err="1"/>
              <a:t>initate</a:t>
            </a:r>
            <a:r>
              <a:rPr lang="en-US" dirty="0"/>
              <a:t> C and O ignition?</a:t>
            </a:r>
          </a:p>
          <a:p>
            <a:pPr marL="171450" indent="-171450">
              <a:buFont typeface="Wingdings" panose="05000000000000000000" pitchFamily="2" charset="2"/>
              <a:buChar char="Ø"/>
            </a:pPr>
            <a:r>
              <a:rPr lang="en-US" dirty="0"/>
              <a:t>Increased interaction means that the photon mean free path is now shorter and it takes longer to escape and cool the system. </a:t>
            </a:r>
          </a:p>
        </p:txBody>
      </p:sp>
      <p:sp>
        <p:nvSpPr>
          <p:cNvPr id="4" name="Slide Number Placeholder 3"/>
          <p:cNvSpPr>
            <a:spLocks noGrp="1"/>
          </p:cNvSpPr>
          <p:nvPr>
            <p:ph type="sldNum" sz="quarter" idx="5"/>
          </p:nvPr>
        </p:nvSpPr>
        <p:spPr/>
        <p:txBody>
          <a:bodyPr/>
          <a:lstStyle/>
          <a:p>
            <a:fld id="{9A4D4BED-846B-4CB2-997A-1D6AAF5F12F7}" type="slidenum">
              <a:rPr lang="en-GB" smtClean="0"/>
              <a:t>10</a:t>
            </a:fld>
            <a:endParaRPr lang="en-GB"/>
          </a:p>
        </p:txBody>
      </p:sp>
    </p:spTree>
    <p:extLst>
      <p:ext uri="{BB962C8B-B14F-4D97-AF65-F5344CB8AC3E}">
        <p14:creationId xmlns:p14="http://schemas.microsoft.com/office/powerpoint/2010/main" val="2486844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Fusion through stages</a:t>
            </a:r>
          </a:p>
          <a:p>
            <a:pPr marL="171450" indent="-171450">
              <a:buFont typeface="Wingdings" panose="05000000000000000000" pitchFamily="2" charset="2"/>
              <a:buChar char="Ø"/>
            </a:pPr>
            <a:r>
              <a:rPr lang="en-US" dirty="0"/>
              <a:t>Lots of things begin to happen when the star starts producing iron</a:t>
            </a:r>
          </a:p>
          <a:p>
            <a:pPr marL="171450" indent="-171450">
              <a:buFont typeface="Wingdings" panose="05000000000000000000" pitchFamily="2" charset="2"/>
              <a:buChar char="Ø"/>
            </a:pPr>
            <a:r>
              <a:rPr lang="en-US" dirty="0"/>
              <a:t>Decrease in </a:t>
            </a:r>
            <a:r>
              <a:rPr lang="en-US" dirty="0" err="1"/>
              <a:t>M_Ch</a:t>
            </a:r>
            <a:r>
              <a:rPr lang="en-US" dirty="0"/>
              <a:t> since the number of electrons decrease due to electron capture, thus the degeneracy pressure which is dependent on N decreases</a:t>
            </a:r>
          </a:p>
          <a:p>
            <a:pPr marL="171450" indent="-171450">
              <a:buFont typeface="Wingdings" panose="05000000000000000000" pitchFamily="2" charset="2"/>
              <a:buChar char="Ø"/>
            </a:pPr>
            <a:r>
              <a:rPr lang="en-US" dirty="0"/>
              <a:t>All the processes take place in various degrees and are dependent on a multitude of factors including the mass. The end result is usually the same, </a:t>
            </a:r>
            <a:r>
              <a:rPr lang="en-US" dirty="0" err="1"/>
              <a:t>i.e</a:t>
            </a:r>
            <a:r>
              <a:rPr lang="en-US" dirty="0"/>
              <a:t> supernova. </a:t>
            </a:r>
          </a:p>
        </p:txBody>
      </p:sp>
      <p:sp>
        <p:nvSpPr>
          <p:cNvPr id="4" name="Slide Number Placeholder 3"/>
          <p:cNvSpPr>
            <a:spLocks noGrp="1"/>
          </p:cNvSpPr>
          <p:nvPr>
            <p:ph type="sldNum" sz="quarter" idx="5"/>
          </p:nvPr>
        </p:nvSpPr>
        <p:spPr/>
        <p:txBody>
          <a:bodyPr/>
          <a:lstStyle/>
          <a:p>
            <a:fld id="{9A4D4BED-846B-4CB2-997A-1D6AAF5F12F7}" type="slidenum">
              <a:rPr lang="en-GB" smtClean="0"/>
              <a:t>11</a:t>
            </a:fld>
            <a:endParaRPr lang="en-GB"/>
          </a:p>
        </p:txBody>
      </p:sp>
    </p:spTree>
    <p:extLst>
      <p:ext uri="{BB962C8B-B14F-4D97-AF65-F5344CB8AC3E}">
        <p14:creationId xmlns:p14="http://schemas.microsoft.com/office/powerpoint/2010/main" val="2453222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Why do they result in a supernova? Drop in radiation pressure, </a:t>
            </a:r>
            <a:r>
              <a:rPr lang="en-US" dirty="0" err="1"/>
              <a:t>MCh</a:t>
            </a:r>
            <a:r>
              <a:rPr lang="en-US" dirty="0"/>
              <a:t> drop and excess</a:t>
            </a:r>
          </a:p>
        </p:txBody>
      </p:sp>
      <p:sp>
        <p:nvSpPr>
          <p:cNvPr id="4" name="Slide Number Placeholder 3"/>
          <p:cNvSpPr>
            <a:spLocks noGrp="1"/>
          </p:cNvSpPr>
          <p:nvPr>
            <p:ph type="sldNum" sz="quarter" idx="5"/>
          </p:nvPr>
        </p:nvSpPr>
        <p:spPr/>
        <p:txBody>
          <a:bodyPr/>
          <a:lstStyle/>
          <a:p>
            <a:fld id="{9A4D4BED-846B-4CB2-997A-1D6AAF5F12F7}" type="slidenum">
              <a:rPr lang="en-GB" smtClean="0"/>
              <a:t>12</a:t>
            </a:fld>
            <a:endParaRPr lang="en-GB"/>
          </a:p>
        </p:txBody>
      </p:sp>
    </p:spTree>
    <p:extLst>
      <p:ext uri="{BB962C8B-B14F-4D97-AF65-F5344CB8AC3E}">
        <p14:creationId xmlns:p14="http://schemas.microsoft.com/office/powerpoint/2010/main" val="2619331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Chandra X-ray image</a:t>
            </a:r>
          </a:p>
        </p:txBody>
      </p:sp>
      <p:sp>
        <p:nvSpPr>
          <p:cNvPr id="4" name="Slide Number Placeholder 3"/>
          <p:cNvSpPr>
            <a:spLocks noGrp="1"/>
          </p:cNvSpPr>
          <p:nvPr>
            <p:ph type="sldNum" sz="quarter" idx="5"/>
          </p:nvPr>
        </p:nvSpPr>
        <p:spPr/>
        <p:txBody>
          <a:bodyPr/>
          <a:lstStyle/>
          <a:p>
            <a:fld id="{9A4D4BED-846B-4CB2-997A-1D6AAF5F12F7}" type="slidenum">
              <a:rPr lang="en-GB" smtClean="0"/>
              <a:t>13</a:t>
            </a:fld>
            <a:endParaRPr lang="en-GB"/>
          </a:p>
        </p:txBody>
      </p:sp>
    </p:spTree>
    <p:extLst>
      <p:ext uri="{BB962C8B-B14F-4D97-AF65-F5344CB8AC3E}">
        <p14:creationId xmlns:p14="http://schemas.microsoft.com/office/powerpoint/2010/main" val="2289203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We expect the formation of a thin atmosphere that is a few centimeters in thickness.</a:t>
            </a:r>
          </a:p>
          <a:p>
            <a:pPr marL="171450" indent="-171450">
              <a:buFont typeface="Wingdings" panose="05000000000000000000" pitchFamily="2" charset="2"/>
              <a:buChar char="Ø"/>
            </a:pPr>
            <a:r>
              <a:rPr lang="en-US" dirty="0"/>
              <a:t>Crust is a solid ionic lattice mostly made of iron in the outer part because of the high density, which is embedded in a sea of degenerate electrons. </a:t>
            </a:r>
          </a:p>
          <a:p>
            <a:pPr marL="171450" indent="-171450">
              <a:buFont typeface="Wingdings" panose="05000000000000000000" pitchFamily="2" charset="2"/>
              <a:buChar char="Ø"/>
            </a:pPr>
            <a:r>
              <a:rPr lang="en-US" dirty="0"/>
              <a:t>Going deeper, the density increases sharply and more and more electrons are captured and converted into neutron, resulting in heavier elemental nuclei</a:t>
            </a:r>
          </a:p>
          <a:p>
            <a:pPr marL="171450" indent="-171450">
              <a:buFont typeface="Wingdings" panose="05000000000000000000" pitchFamily="2" charset="2"/>
              <a:buChar char="Ø"/>
            </a:pPr>
            <a:r>
              <a:rPr lang="en-US" dirty="0"/>
              <a:t>But there is a ratio of how many </a:t>
            </a:r>
            <a:r>
              <a:rPr lang="en-US" dirty="0" err="1"/>
              <a:t>protons:neutrons</a:t>
            </a:r>
            <a:r>
              <a:rPr lang="en-US" dirty="0"/>
              <a:t> a nucleus can accommodate. The inner crust is demarcated by densities where neutron drip begins, meaning that the nuclei get so heavy that neutrons drip out of the nuclei and you get fluidic neutron structure shown here in red</a:t>
            </a:r>
          </a:p>
          <a:p>
            <a:pPr marL="171450" indent="-171450">
              <a:buFont typeface="Wingdings" panose="05000000000000000000" pitchFamily="2" charset="2"/>
              <a:buChar char="Ø"/>
            </a:pPr>
            <a:r>
              <a:rPr lang="en-US" dirty="0"/>
              <a:t>As these heavy nuclei are packed close to each other, they begin touching and start forming blobs due to Coulomb repulsion and strong force attraction, which then transform into elongated structures with further increase in density, and we start getting what are essentially known as nuclear pasta – </a:t>
            </a:r>
            <a:r>
              <a:rPr lang="en-US" dirty="0" err="1"/>
              <a:t>sphagetti</a:t>
            </a:r>
            <a:r>
              <a:rPr lang="en-US" dirty="0"/>
              <a:t>, lasagna. As we approach the core, the density is close to nuclear densities and now almost all the matter is in a homogenous state, there are no defined nuclei and you have these pockets of neutronic fluid – swiss cheese. Nuclear pasta also plays a role during the supernova explosion. They determine how long the neutrinos trapped in the core take to escape. Their effects are something that physicists are trying to simulate. These pasta structures can also form lumps and if massive enough, they become sources of continuous GW sources as they rotate and this is something LIGO is actively searching for.</a:t>
            </a:r>
          </a:p>
          <a:p>
            <a:pPr marL="171450" indent="-171450">
              <a:buFont typeface="Wingdings" panose="05000000000000000000" pitchFamily="2" charset="2"/>
              <a:buChar char="Ø"/>
            </a:pPr>
            <a:r>
              <a:rPr lang="en-US" dirty="0"/>
              <a:t>The nature of matter under nuclear saturation conditions are expected to be superconductive (zero electrical resistance, magnetic fields expelled) or </a:t>
            </a:r>
            <a:r>
              <a:rPr lang="en-US" dirty="0" err="1"/>
              <a:t>superfluidic</a:t>
            </a:r>
            <a:r>
              <a:rPr lang="en-US" dirty="0"/>
              <a:t> (zero viscosity, no loss of energy as they flow and move)</a:t>
            </a:r>
          </a:p>
          <a:p>
            <a:pPr marL="171450" indent="-171450">
              <a:buFont typeface="Wingdings" panose="05000000000000000000" pitchFamily="2" charset="2"/>
              <a:buChar char="Ø"/>
            </a:pPr>
            <a:r>
              <a:rPr lang="en-US" dirty="0"/>
              <a:t>With further rise in density, </a:t>
            </a:r>
            <a:r>
              <a:rPr lang="en-US" dirty="0" err="1"/>
              <a:t>i.e</a:t>
            </a:r>
            <a:r>
              <a:rPr lang="en-US" dirty="0"/>
              <a:t> supranuclear densities, we can no more simulate the conditions. Strong force repulsion is poorly understood under such low temperature high density regimes. QCD simulations aren’t possible due to the Fermion sign problem – expectation value of fermionic operator</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9A4D4BED-846B-4CB2-997A-1D6AAF5F12F7}" type="slidenum">
              <a:rPr lang="en-GB" smtClean="0"/>
              <a:t>14</a:t>
            </a:fld>
            <a:endParaRPr lang="en-GB"/>
          </a:p>
        </p:txBody>
      </p:sp>
    </p:spTree>
    <p:extLst>
      <p:ext uri="{BB962C8B-B14F-4D97-AF65-F5344CB8AC3E}">
        <p14:creationId xmlns:p14="http://schemas.microsoft.com/office/powerpoint/2010/main" val="2315256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Phase diagram for dense matter – cold dense matter</a:t>
            </a: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9A4D4BED-846B-4CB2-997A-1D6AAF5F12F7}" type="slidenum">
              <a:rPr lang="en-GB" smtClean="0"/>
              <a:t>15</a:t>
            </a:fld>
            <a:endParaRPr lang="en-GB"/>
          </a:p>
        </p:txBody>
      </p:sp>
    </p:spTree>
    <p:extLst>
      <p:ext uri="{BB962C8B-B14F-4D97-AF65-F5344CB8AC3E}">
        <p14:creationId xmlns:p14="http://schemas.microsoft.com/office/powerpoint/2010/main" val="499302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CE045FF-B46E-41E7-8395-8A91BB07D9E1}"/>
              </a:ext>
            </a:extLst>
          </p:cNvPr>
          <p:cNvSpPr>
            <a:spLocks noGrp="1"/>
          </p:cNvSpPr>
          <p:nvPr>
            <p:ph type="body" idx="1"/>
          </p:nvPr>
        </p:nvSpPr>
        <p:spPr/>
        <p:txBody>
          <a:bodyPr/>
          <a:lstStyle/>
          <a:p>
            <a:pPr marL="171450" indent="-171450">
              <a:buFont typeface="Wingdings" panose="05000000000000000000" pitchFamily="2" charset="2"/>
              <a:buChar char="Ø"/>
            </a:pPr>
            <a:r>
              <a:rPr lang="en-US" dirty="0"/>
              <a:t>Pressure and density related to mass and radius through relativistic stellar structure equations (TOV).</a:t>
            </a:r>
          </a:p>
          <a:p>
            <a:pPr marL="171450" indent="-171450">
              <a:buFont typeface="Wingdings" panose="05000000000000000000" pitchFamily="2" charset="2"/>
              <a:buChar char="Ø"/>
            </a:pPr>
            <a:r>
              <a:rPr lang="en-US" dirty="0"/>
              <a:t>Describe the exterior ST.</a:t>
            </a:r>
          </a:p>
          <a:p>
            <a:pPr marL="171450" indent="-171450">
              <a:buFont typeface="Wingdings" panose="05000000000000000000" pitchFamily="2" charset="2"/>
              <a:buChar char="Ø"/>
            </a:pPr>
            <a:r>
              <a:rPr lang="en-US" dirty="0"/>
              <a:t>Light from NS encodes info about the bent space time through which it traverses, alongside spin info.</a:t>
            </a:r>
          </a:p>
        </p:txBody>
      </p:sp>
    </p:spTree>
    <p:extLst>
      <p:ext uri="{BB962C8B-B14F-4D97-AF65-F5344CB8AC3E}">
        <p14:creationId xmlns:p14="http://schemas.microsoft.com/office/powerpoint/2010/main" val="763201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CE045FF-B46E-41E7-8395-8A91BB07D9E1}"/>
              </a:ext>
            </a:extLst>
          </p:cNvPr>
          <p:cNvSpPr>
            <a:spLocks noGrp="1"/>
          </p:cNvSpPr>
          <p:nvPr>
            <p:ph type="body" idx="1"/>
          </p:nvPr>
        </p:nvSpPr>
        <p:spPr/>
        <p:txBody>
          <a:bodyPr/>
          <a:lstStyle/>
          <a:p>
            <a:pPr marL="171450" indent="-171450">
              <a:buFont typeface="Wingdings" panose="05000000000000000000" pitchFamily="2" charset="2"/>
              <a:buChar char="Ø"/>
            </a:pPr>
            <a:r>
              <a:rPr lang="en-US" dirty="0"/>
              <a:t>LMXBs – well-established relativistic orbital dynamics allows us to accurately determine the masses of objects in a binary which I think Surendra might cover in more detail in his upcoming lecture. </a:t>
            </a:r>
          </a:p>
          <a:p>
            <a:pPr marL="171450" indent="-171450">
              <a:buFont typeface="Wingdings" panose="05000000000000000000" pitchFamily="2" charset="2"/>
              <a:buChar char="Ø"/>
            </a:pPr>
            <a:r>
              <a:rPr lang="en-US" dirty="0"/>
              <a:t>Radius measurement is trickier – obtained via spectral modelling of accreting systems during times when no activity and when there is a burst of X-ray, but there are many underlying assumptions that are untested and so the results obtained often don’t match</a:t>
            </a:r>
          </a:p>
        </p:txBody>
      </p:sp>
    </p:spTree>
    <p:extLst>
      <p:ext uri="{BB962C8B-B14F-4D97-AF65-F5344CB8AC3E}">
        <p14:creationId xmlns:p14="http://schemas.microsoft.com/office/powerpoint/2010/main" val="2919562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Hotspots – variety of reasons, see later slide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Strong gravity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GR – light bending – poles, back of star – hotspot always in view, larger apparent size</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Relativistic boosting – </a:t>
            </a:r>
            <a:r>
              <a:rPr lang="en-US" dirty="0" err="1"/>
              <a:t>blueshifted</a:t>
            </a:r>
            <a:r>
              <a:rPr lang="en-US" dirty="0"/>
              <a:t> side brighter, peak </a:t>
            </a:r>
            <a:r>
              <a:rPr lang="en-US" dirty="0" err="1"/>
              <a:t>lum</a:t>
            </a:r>
            <a:r>
              <a:rPr lang="en-US" dirty="0"/>
              <a:t> sooner</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Peak intensity lower – photon climbs </a:t>
            </a:r>
            <a:r>
              <a:rPr lang="en-US" dirty="0" err="1"/>
              <a:t>grav</a:t>
            </a:r>
            <a:r>
              <a:rPr lang="en-US" dirty="0"/>
              <a:t> well – redshifted – energy drops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To deduce param, we need accurate phase info</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Modulation increases as M/R increases, </a:t>
            </a:r>
            <a:r>
              <a:rPr lang="en-US" dirty="0" err="1"/>
              <a:t>EoS</a:t>
            </a:r>
            <a:r>
              <a:rPr lang="en-US" dirty="0"/>
              <a:t> dictates this ratio – model ST, we can obtain info on M,R</a:t>
            </a:r>
            <a:endParaRPr lang="en-GB" dirty="0"/>
          </a:p>
          <a:p>
            <a:endParaRPr lang="en-GB" dirty="0"/>
          </a:p>
        </p:txBody>
      </p:sp>
      <p:sp>
        <p:nvSpPr>
          <p:cNvPr id="4" name="Slide Number Placeholder 3"/>
          <p:cNvSpPr>
            <a:spLocks noGrp="1"/>
          </p:cNvSpPr>
          <p:nvPr>
            <p:ph type="sldNum" sz="quarter" idx="5"/>
          </p:nvPr>
        </p:nvSpPr>
        <p:spPr/>
        <p:txBody>
          <a:bodyPr/>
          <a:lstStyle/>
          <a:p>
            <a:fld id="{B5FE8C69-2D25-4B34-B422-E2FBE993D899}" type="slidenum">
              <a:rPr lang="en-GB" smtClean="0"/>
              <a:t>18</a:t>
            </a:fld>
            <a:endParaRPr lang="en-GB"/>
          </a:p>
        </p:txBody>
      </p:sp>
    </p:spTree>
    <p:extLst>
      <p:ext uri="{BB962C8B-B14F-4D97-AF65-F5344CB8AC3E}">
        <p14:creationId xmlns:p14="http://schemas.microsoft.com/office/powerpoint/2010/main" val="4128486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GB" dirty="0"/>
              <a:t>The way we perform pulse profile modelling is by using XPSI which was developed by a senior of mine, and it’s something that I am currently using and helping develop further for a stable v1.0 public release. </a:t>
            </a:r>
          </a:p>
        </p:txBody>
      </p:sp>
      <p:sp>
        <p:nvSpPr>
          <p:cNvPr id="4" name="Slide Number Placeholder 3"/>
          <p:cNvSpPr>
            <a:spLocks noGrp="1"/>
          </p:cNvSpPr>
          <p:nvPr>
            <p:ph type="sldNum" sz="quarter" idx="5"/>
          </p:nvPr>
        </p:nvSpPr>
        <p:spPr/>
        <p:txBody>
          <a:bodyPr/>
          <a:lstStyle/>
          <a:p>
            <a:fld id="{8698E205-EFD2-403C-8475-EDEB5CB2B7F5}" type="slidenum">
              <a:rPr lang="en-GB" smtClean="0"/>
              <a:t>19</a:t>
            </a:fld>
            <a:endParaRPr lang="en-GB"/>
          </a:p>
        </p:txBody>
      </p:sp>
    </p:spTree>
    <p:extLst>
      <p:ext uri="{BB962C8B-B14F-4D97-AF65-F5344CB8AC3E}">
        <p14:creationId xmlns:p14="http://schemas.microsoft.com/office/powerpoint/2010/main" val="3444863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9A4D4BED-846B-4CB2-997A-1D6AAF5F12F7}" type="slidenum">
              <a:rPr lang="en-GB" smtClean="0"/>
              <a:t>2</a:t>
            </a:fld>
            <a:endParaRPr lang="en-GB"/>
          </a:p>
        </p:txBody>
      </p:sp>
    </p:spTree>
    <p:extLst>
      <p:ext uri="{BB962C8B-B14F-4D97-AF65-F5344CB8AC3E}">
        <p14:creationId xmlns:p14="http://schemas.microsoft.com/office/powerpoint/2010/main" val="1924746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4EFEA7AD-F9CF-5E4B-BC46-DF33AFF1F086}" type="slidenum">
              <a:rPr lang="en-NL" smtClean="0"/>
              <a:t>20</a:t>
            </a:fld>
            <a:endParaRPr lang="en-NL"/>
          </a:p>
        </p:txBody>
      </p:sp>
    </p:spTree>
    <p:extLst>
      <p:ext uri="{BB962C8B-B14F-4D97-AF65-F5344CB8AC3E}">
        <p14:creationId xmlns:p14="http://schemas.microsoft.com/office/powerpoint/2010/main" val="2397765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15BEBCC-CC6B-4046-8718-CDA64B91F625}"/>
              </a:ext>
            </a:extLst>
          </p:cNvPr>
          <p:cNvSpPr>
            <a:spLocks noGrp="1"/>
          </p:cNvSpPr>
          <p:nvPr>
            <p:ph type="body" idx="1"/>
          </p:nvPr>
        </p:nvSpPr>
        <p:spPr/>
        <p:txBody>
          <a:bodyPr/>
          <a:lstStyle/>
          <a:p>
            <a:pPr marL="171450" indent="-171450">
              <a:buFont typeface="Wingdings" panose="05000000000000000000" pitchFamily="2" charset="2"/>
              <a:buChar char="Ø"/>
            </a:pPr>
            <a:r>
              <a:rPr lang="en-US" dirty="0"/>
              <a:t>Dedicated mission – obtain meaningful M,R</a:t>
            </a:r>
          </a:p>
          <a:p>
            <a:pPr marL="171450" indent="-171450">
              <a:buFont typeface="Wingdings" panose="05000000000000000000" pitchFamily="2" charset="2"/>
              <a:buChar char="Ø"/>
            </a:pPr>
            <a:r>
              <a:rPr lang="en-US" dirty="0"/>
              <a:t>Designed for PPM, energy band and timing res</a:t>
            </a:r>
            <a:endParaRPr lang="en-GB" dirty="0"/>
          </a:p>
        </p:txBody>
      </p:sp>
    </p:spTree>
    <p:extLst>
      <p:ext uri="{BB962C8B-B14F-4D97-AF65-F5344CB8AC3E}">
        <p14:creationId xmlns:p14="http://schemas.microsoft.com/office/powerpoint/2010/main" val="2257708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15BEBCC-CC6B-4046-8718-CDA64B91F625}"/>
              </a:ext>
            </a:extLst>
          </p:cNvPr>
          <p:cNvSpPr>
            <a:spLocks noGrp="1"/>
          </p:cNvSpPr>
          <p:nvPr>
            <p:ph type="body" idx="1"/>
          </p:nvPr>
        </p:nvSpPr>
        <p:spPr/>
        <p:txBody>
          <a:bodyPr/>
          <a:lstStyle/>
          <a:p>
            <a:pPr marL="171450" indent="-171450">
              <a:buFont typeface="Wingdings" panose="05000000000000000000" pitchFamily="2" charset="2"/>
              <a:buChar char="Ø"/>
            </a:pPr>
            <a:r>
              <a:rPr lang="en-GB" dirty="0"/>
              <a:t>RPP since stable pulses, less modelling assumptions – accreting sources, temporally variable</a:t>
            </a:r>
          </a:p>
          <a:p>
            <a:pPr marL="171450" indent="-171450">
              <a:buFont typeface="Wingdings" panose="05000000000000000000" pitchFamily="2" charset="2"/>
              <a:buChar char="Ø"/>
            </a:pPr>
            <a:r>
              <a:rPr lang="en-GB" dirty="0"/>
              <a:t>Effects are also dependent on energy, high energy resolution helps in calc</a:t>
            </a:r>
          </a:p>
        </p:txBody>
      </p:sp>
    </p:spTree>
    <p:extLst>
      <p:ext uri="{BB962C8B-B14F-4D97-AF65-F5344CB8AC3E}">
        <p14:creationId xmlns:p14="http://schemas.microsoft.com/office/powerpoint/2010/main" val="1317712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EFEA7AD-F9CF-5E4B-BC46-DF33AFF1F086}" type="slidenum">
              <a:rPr lang="en-NL" smtClean="0"/>
              <a:t>23</a:t>
            </a:fld>
            <a:endParaRPr lang="en-NL"/>
          </a:p>
        </p:txBody>
      </p:sp>
    </p:spTree>
    <p:extLst>
      <p:ext uri="{BB962C8B-B14F-4D97-AF65-F5344CB8AC3E}">
        <p14:creationId xmlns:p14="http://schemas.microsoft.com/office/powerpoint/2010/main" val="186358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15BEBCC-CC6B-4046-8718-CDA64B91F625}"/>
              </a:ext>
            </a:extLst>
          </p:cNvPr>
          <p:cNvSpPr>
            <a:spLocks noGrp="1"/>
          </p:cNvSpPr>
          <p:nvPr>
            <p:ph type="body" idx="1"/>
          </p:nvPr>
        </p:nvSpPr>
        <p:spPr/>
        <p:txBody>
          <a:bodyPr/>
          <a:lstStyle/>
          <a:p>
            <a:pPr marL="171450" indent="-171450">
              <a:buFont typeface="Wingdings" panose="05000000000000000000" pitchFamily="2" charset="2"/>
              <a:buChar char="Ø"/>
            </a:pPr>
            <a:r>
              <a:rPr lang="en-GB" dirty="0"/>
              <a:t>Similar to video games, all the pretty graphics with light going through fog and getting reflected are simulated. We do the same but also have to account for relativistic effects</a:t>
            </a:r>
          </a:p>
          <a:p>
            <a:pPr marL="171450" indent="-171450">
              <a:buFont typeface="Wingdings" panose="05000000000000000000" pitchFamily="2" charset="2"/>
              <a:buChar char="Ø"/>
            </a:pPr>
            <a:r>
              <a:rPr lang="en-GB" dirty="0"/>
              <a:t>There are many aspects to this – touch upon imp ones, inclination of the system </a:t>
            </a:r>
            <a:r>
              <a:rPr lang="en-GB" dirty="0" err="1"/>
              <a:t>wrt</a:t>
            </a:r>
            <a:r>
              <a:rPr lang="en-GB" dirty="0"/>
              <a:t> observer, emission angle, deflection angle as registered by observer due to bent spacetime</a:t>
            </a:r>
          </a:p>
          <a:p>
            <a:pPr marL="171450" indent="-171450">
              <a:buFont typeface="Wingdings" panose="05000000000000000000" pitchFamily="2" charset="2"/>
              <a:buChar char="Ø"/>
            </a:pPr>
            <a:r>
              <a:rPr lang="en-GB" dirty="0"/>
              <a:t>Spacetime is rotating, so a static </a:t>
            </a:r>
            <a:r>
              <a:rPr lang="en-GB" dirty="0" err="1"/>
              <a:t>soln</a:t>
            </a:r>
            <a:r>
              <a:rPr lang="en-GB" dirty="0"/>
              <a:t> like Schwarzschild isn’t a good description. The exact solution is very computationally expensive. </a:t>
            </a:r>
            <a:r>
              <a:rPr lang="en-GB" dirty="0" err="1"/>
              <a:t>Approx</a:t>
            </a:r>
            <a:r>
              <a:rPr lang="en-GB" dirty="0"/>
              <a:t> used</a:t>
            </a:r>
          </a:p>
        </p:txBody>
      </p:sp>
    </p:spTree>
    <p:extLst>
      <p:ext uri="{BB962C8B-B14F-4D97-AF65-F5344CB8AC3E}">
        <p14:creationId xmlns:p14="http://schemas.microsoft.com/office/powerpoint/2010/main" val="2733599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For J0030 – increasingly complex spot models motivated by pulsar theory</a:t>
            </a:r>
          </a:p>
          <a:p>
            <a:pPr marL="171450" indent="-171450">
              <a:buFont typeface="Wingdings" panose="05000000000000000000" pitchFamily="2" charset="2"/>
              <a:buChar char="Ø"/>
            </a:pPr>
            <a:r>
              <a:rPr lang="en-US" dirty="0"/>
              <a:t>Sizes made to vary, antipodal symmetry broken</a:t>
            </a:r>
          </a:p>
          <a:p>
            <a:pPr marL="171450" indent="-171450">
              <a:buFont typeface="Wingdings" panose="05000000000000000000" pitchFamily="2" charset="2"/>
              <a:buChar char="Ø"/>
            </a:pPr>
            <a:r>
              <a:rPr lang="en-US" dirty="0"/>
              <a:t>Crescent – dual temp, </a:t>
            </a:r>
            <a:r>
              <a:rPr lang="en-US" dirty="0" err="1"/>
              <a:t>portruding</a:t>
            </a:r>
            <a:endParaRPr lang="en-US" dirty="0"/>
          </a:p>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8698E205-EFD2-403C-8475-EDEB5CB2B7F5}" type="slidenum">
              <a:rPr lang="en-GB" smtClean="0"/>
              <a:t>25</a:t>
            </a:fld>
            <a:endParaRPr lang="en-GB"/>
          </a:p>
        </p:txBody>
      </p:sp>
    </p:spTree>
    <p:extLst>
      <p:ext uri="{BB962C8B-B14F-4D97-AF65-F5344CB8AC3E}">
        <p14:creationId xmlns:p14="http://schemas.microsoft.com/office/powerpoint/2010/main" val="127878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8698E205-EFD2-403C-8475-EDEB5CB2B7F5}" type="slidenum">
              <a:rPr lang="en-GB" smtClean="0"/>
              <a:t>27</a:t>
            </a:fld>
            <a:endParaRPr lang="en-GB"/>
          </a:p>
        </p:txBody>
      </p:sp>
    </p:spTree>
    <p:extLst>
      <p:ext uri="{BB962C8B-B14F-4D97-AF65-F5344CB8AC3E}">
        <p14:creationId xmlns:p14="http://schemas.microsoft.com/office/powerpoint/2010/main" val="2636552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Obtain posterior by using the Bayesian inference code </a:t>
            </a:r>
            <a:r>
              <a:rPr lang="en-US" dirty="0" err="1"/>
              <a:t>Multinest</a:t>
            </a:r>
            <a:r>
              <a:rPr lang="en-US" dirty="0"/>
              <a:t> (MN)</a:t>
            </a:r>
          </a:p>
          <a:p>
            <a:pPr marL="171450" indent="-171450">
              <a:buFont typeface="Wingdings" panose="05000000000000000000" pitchFamily="2" charset="2"/>
              <a:buChar char="Ø"/>
            </a:pPr>
            <a:r>
              <a:rPr lang="en-GB" dirty="0"/>
              <a:t>MN performs Nested samples from n-dim param space – finds lowest-likelihood contours – samples from within</a:t>
            </a:r>
          </a:p>
          <a:p>
            <a:pPr marL="171450" indent="-171450">
              <a:buFont typeface="Wingdings" panose="05000000000000000000" pitchFamily="2" charset="2"/>
              <a:buChar char="Ø"/>
            </a:pPr>
            <a:r>
              <a:rPr lang="en-GB" dirty="0"/>
              <a:t>Iteratively finds the samples </a:t>
            </a:r>
            <a:r>
              <a:rPr lang="en-GB" dirty="0" err="1"/>
              <a:t>corres</a:t>
            </a:r>
            <a:r>
              <a:rPr lang="en-GB" dirty="0"/>
              <a:t> to maximum likelihood providing us the posterior</a:t>
            </a:r>
          </a:p>
          <a:p>
            <a:pPr marL="171450" indent="-171450">
              <a:buFont typeface="Wingdings" panose="05000000000000000000" pitchFamily="2" charset="2"/>
              <a:buChar char="Ø"/>
            </a:pPr>
            <a:r>
              <a:rPr lang="en-GB" dirty="0"/>
              <a:t>MN implements a clustering method that allows it to identify the presence of separate modes in likelihood</a:t>
            </a:r>
          </a:p>
        </p:txBody>
      </p:sp>
      <p:sp>
        <p:nvSpPr>
          <p:cNvPr id="4" name="Slide Number Placeholder 3"/>
          <p:cNvSpPr>
            <a:spLocks noGrp="1"/>
          </p:cNvSpPr>
          <p:nvPr>
            <p:ph type="sldNum" sz="quarter" idx="5"/>
          </p:nvPr>
        </p:nvSpPr>
        <p:spPr/>
        <p:txBody>
          <a:bodyPr/>
          <a:lstStyle/>
          <a:p>
            <a:fld id="{8698E205-EFD2-403C-8475-EDEB5CB2B7F5}" type="slidenum">
              <a:rPr lang="en-GB" smtClean="0"/>
              <a:t>28</a:t>
            </a:fld>
            <a:endParaRPr lang="en-GB"/>
          </a:p>
        </p:txBody>
      </p:sp>
    </p:spTree>
    <p:extLst>
      <p:ext uri="{BB962C8B-B14F-4D97-AF65-F5344CB8AC3E}">
        <p14:creationId xmlns:p14="http://schemas.microsoft.com/office/powerpoint/2010/main" val="3834154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EFEA7AD-F9CF-5E4B-BC46-DF33AFF1F086}" type="slidenum">
              <a:rPr lang="en-NL" smtClean="0"/>
              <a:t>29</a:t>
            </a:fld>
            <a:endParaRPr lang="en-NL"/>
          </a:p>
        </p:txBody>
      </p:sp>
    </p:spTree>
    <p:extLst>
      <p:ext uri="{BB962C8B-B14F-4D97-AF65-F5344CB8AC3E}">
        <p14:creationId xmlns:p14="http://schemas.microsoft.com/office/powerpoint/2010/main" val="379264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Prior volume, 1-sigma, 2-sigma CI</a:t>
            </a:r>
          </a:p>
          <a:p>
            <a:pPr marL="171450" indent="-171450">
              <a:buFont typeface="Wingdings" panose="05000000000000000000" pitchFamily="2" charset="2"/>
              <a:buChar char="Ø"/>
            </a:pPr>
            <a:r>
              <a:rPr lang="en-US" dirty="0"/>
              <a:t>Non-canonical form of hotspots</a:t>
            </a:r>
          </a:p>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8698E205-EFD2-403C-8475-EDEB5CB2B7F5}" type="slidenum">
              <a:rPr lang="en-GB" smtClean="0"/>
              <a:t>30</a:t>
            </a:fld>
            <a:endParaRPr lang="en-GB"/>
          </a:p>
        </p:txBody>
      </p:sp>
    </p:spTree>
    <p:extLst>
      <p:ext uri="{BB962C8B-B14F-4D97-AF65-F5344CB8AC3E}">
        <p14:creationId xmlns:p14="http://schemas.microsoft.com/office/powerpoint/2010/main" val="45126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Right so since a star is born, it has a life cycle where it evolves and then eventually dies. This evolution process was covered by Aman in the lecture on stellar evolution. </a:t>
            </a:r>
          </a:p>
          <a:p>
            <a:pPr marL="171450" indent="-171450">
              <a:buFontTx/>
              <a:buChar char="-"/>
            </a:pPr>
            <a:r>
              <a:rPr lang="en-US" dirty="0"/>
              <a:t>Their deaths lead to the formation of the some of the most exotic and mind-bending objects in the universe</a:t>
            </a:r>
          </a:p>
          <a:p>
            <a:pPr marL="171450" indent="-171450">
              <a:buFontTx/>
              <a:buChar char="-"/>
            </a:pPr>
            <a:r>
              <a:rPr lang="en-US" dirty="0"/>
              <a:t>The kind of object that forms depends on how massive the stars are once they’ve formed – for a low mass star, the ultimate end form is known as a white dwarf. This is what our sun will turn into down the line and for high mass stars, they can be a bit of diva and explode in the form of a supernova and either form a neutron star or a black hole. </a:t>
            </a:r>
          </a:p>
          <a:p>
            <a:pPr marL="171450" indent="-171450">
              <a:buFontTx/>
              <a:buChar char="-"/>
            </a:pPr>
            <a:r>
              <a:rPr lang="en-US" dirty="0"/>
              <a:t>Now before we explore how and why these stars end up at such different stages when they die, I </a:t>
            </a:r>
            <a:r>
              <a:rPr lang="en-US" dirty="0" err="1"/>
              <a:t>wanna</a:t>
            </a:r>
            <a:r>
              <a:rPr lang="en-US" dirty="0"/>
              <a:t> touch upon the scale of these objects</a:t>
            </a:r>
          </a:p>
        </p:txBody>
      </p:sp>
      <p:sp>
        <p:nvSpPr>
          <p:cNvPr id="4" name="Slide Number Placeholder 3"/>
          <p:cNvSpPr>
            <a:spLocks noGrp="1"/>
          </p:cNvSpPr>
          <p:nvPr>
            <p:ph type="sldNum" sz="quarter" idx="5"/>
          </p:nvPr>
        </p:nvSpPr>
        <p:spPr/>
        <p:txBody>
          <a:bodyPr/>
          <a:lstStyle/>
          <a:p>
            <a:fld id="{9A4D4BED-846B-4CB2-997A-1D6AAF5F12F7}" type="slidenum">
              <a:rPr lang="en-GB" smtClean="0"/>
              <a:t>3</a:t>
            </a:fld>
            <a:endParaRPr lang="en-GB"/>
          </a:p>
        </p:txBody>
      </p:sp>
    </p:spTree>
    <p:extLst>
      <p:ext uri="{BB962C8B-B14F-4D97-AF65-F5344CB8AC3E}">
        <p14:creationId xmlns:p14="http://schemas.microsoft.com/office/powerpoint/2010/main" val="3189040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Many params – about 20 for the final model in Riley et al.2019, things like spot geometry params, distance, ism </a:t>
            </a:r>
            <a:r>
              <a:rPr lang="en-US" dirty="0" err="1"/>
              <a:t>etc</a:t>
            </a:r>
            <a:endParaRPr lang="en-US" dirty="0"/>
          </a:p>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8698E205-EFD2-403C-8475-EDEB5CB2B7F5}" type="slidenum">
              <a:rPr lang="en-GB" smtClean="0"/>
              <a:t>31</a:t>
            </a:fld>
            <a:endParaRPr lang="en-GB"/>
          </a:p>
        </p:txBody>
      </p:sp>
    </p:spTree>
    <p:extLst>
      <p:ext uri="{BB962C8B-B14F-4D97-AF65-F5344CB8AC3E}">
        <p14:creationId xmlns:p14="http://schemas.microsoft.com/office/powerpoint/2010/main" val="3830244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8698E205-EFD2-403C-8475-EDEB5CB2B7F5}" type="slidenum">
              <a:rPr lang="en-GB" smtClean="0"/>
              <a:t>32</a:t>
            </a:fld>
            <a:endParaRPr lang="en-GB"/>
          </a:p>
        </p:txBody>
      </p:sp>
    </p:spTree>
    <p:extLst>
      <p:ext uri="{BB962C8B-B14F-4D97-AF65-F5344CB8AC3E}">
        <p14:creationId xmlns:p14="http://schemas.microsoft.com/office/powerpoint/2010/main" val="2601211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GB" dirty="0"/>
              <a:t>J0030 even though most precise simultaneous MR measurement, not good enough.</a:t>
            </a:r>
          </a:p>
          <a:p>
            <a:pPr marL="171450" indent="-171450">
              <a:buFont typeface="Wingdings" panose="05000000000000000000" pitchFamily="2" charset="2"/>
              <a:buChar char="Ø"/>
            </a:pPr>
            <a:r>
              <a:rPr lang="en-GB" dirty="0"/>
              <a:t>Stay tuned for J0437 results in the coming year</a:t>
            </a:r>
          </a:p>
        </p:txBody>
      </p:sp>
      <p:sp>
        <p:nvSpPr>
          <p:cNvPr id="4" name="Slide Number Placeholder 3"/>
          <p:cNvSpPr>
            <a:spLocks noGrp="1"/>
          </p:cNvSpPr>
          <p:nvPr>
            <p:ph type="sldNum" sz="quarter" idx="5"/>
          </p:nvPr>
        </p:nvSpPr>
        <p:spPr/>
        <p:txBody>
          <a:bodyPr/>
          <a:lstStyle/>
          <a:p>
            <a:fld id="{8698E205-EFD2-403C-8475-EDEB5CB2B7F5}" type="slidenum">
              <a:rPr lang="en-GB" smtClean="0"/>
              <a:t>33</a:t>
            </a:fld>
            <a:endParaRPr lang="en-GB"/>
          </a:p>
        </p:txBody>
      </p:sp>
    </p:spTree>
    <p:extLst>
      <p:ext uri="{BB962C8B-B14F-4D97-AF65-F5344CB8AC3E}">
        <p14:creationId xmlns:p14="http://schemas.microsoft.com/office/powerpoint/2010/main" val="3539746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8698E205-EFD2-403C-8475-EDEB5CB2B7F5}" type="slidenum">
              <a:rPr lang="en-GB" smtClean="0"/>
              <a:t>34</a:t>
            </a:fld>
            <a:endParaRPr lang="en-GB"/>
          </a:p>
        </p:txBody>
      </p:sp>
    </p:spTree>
    <p:extLst>
      <p:ext uri="{BB962C8B-B14F-4D97-AF65-F5344CB8AC3E}">
        <p14:creationId xmlns:p14="http://schemas.microsoft.com/office/powerpoint/2010/main" val="3082279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So these stars are called compact objects for a reason.</a:t>
            </a:r>
          </a:p>
          <a:p>
            <a:pPr marL="171450" indent="-171450">
              <a:buFont typeface="Wingdings" panose="05000000000000000000" pitchFamily="2" charset="2"/>
              <a:buChar char="Ø"/>
            </a:pPr>
            <a:r>
              <a:rPr lang="en-US" dirty="0"/>
              <a:t>WD – solar mass, earth-like but a spoonful is as heavy as a family car</a:t>
            </a:r>
          </a:p>
          <a:p>
            <a:pPr marL="171450" indent="-171450">
              <a:buFont typeface="Wingdings" panose="05000000000000000000" pitchFamily="2" charset="2"/>
              <a:buChar char="Ø"/>
            </a:pPr>
            <a:r>
              <a:rPr lang="en-US" dirty="0"/>
              <a:t>NS – can be 2-3 solar mass, size of a city, spoonful = Everest</a:t>
            </a:r>
          </a:p>
          <a:p>
            <a:pPr marL="171450" indent="-171450">
              <a:buFont typeface="Wingdings" panose="05000000000000000000" pitchFamily="2" charset="2"/>
              <a:buChar char="Ø"/>
            </a:pPr>
            <a:r>
              <a:rPr lang="en-US" dirty="0"/>
              <a:t>BH – dense matter is an understatement, whether matter that is engulfed is even in material state is unknown, so in this talk we’ll focus on the former two which are objects we can make some sense, have ultra-compressed dense matter and are directly observable</a:t>
            </a:r>
          </a:p>
          <a:p>
            <a:pPr marL="171450" indent="-171450">
              <a:buFont typeface="Wingdings" panose="05000000000000000000" pitchFamily="2" charset="2"/>
              <a:buChar char="Ø"/>
            </a:pPr>
            <a:r>
              <a:rPr lang="en-US" dirty="0"/>
              <a:t>Alright, with that in mind, back to stellar evolution</a:t>
            </a:r>
          </a:p>
        </p:txBody>
      </p:sp>
      <p:sp>
        <p:nvSpPr>
          <p:cNvPr id="4" name="Slide Number Placeholder 3"/>
          <p:cNvSpPr>
            <a:spLocks noGrp="1"/>
          </p:cNvSpPr>
          <p:nvPr>
            <p:ph type="sldNum" sz="quarter" idx="5"/>
          </p:nvPr>
        </p:nvSpPr>
        <p:spPr/>
        <p:txBody>
          <a:bodyPr/>
          <a:lstStyle/>
          <a:p>
            <a:fld id="{9A4D4BED-846B-4CB2-997A-1D6AAF5F12F7}" type="slidenum">
              <a:rPr lang="en-GB" smtClean="0"/>
              <a:t>4</a:t>
            </a:fld>
            <a:endParaRPr lang="en-GB"/>
          </a:p>
        </p:txBody>
      </p:sp>
    </p:spTree>
    <p:extLst>
      <p:ext uri="{BB962C8B-B14F-4D97-AF65-F5344CB8AC3E}">
        <p14:creationId xmlns:p14="http://schemas.microsoft.com/office/powerpoint/2010/main" val="2110138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So as you have seen in the previous lectures, a star’s weight is supported against its own gravity by means of nuclear fusion processes taking place in the core, </a:t>
            </a:r>
            <a:r>
              <a:rPr lang="en-US" dirty="0" err="1"/>
              <a:t>i.e</a:t>
            </a:r>
            <a:r>
              <a:rPr lang="en-US" dirty="0"/>
              <a:t> it is in hydrostatic equilibrium where the gas pressure and radiation pressure are keeping it stable.</a:t>
            </a:r>
          </a:p>
          <a:p>
            <a:pPr marL="171450" indent="-171450">
              <a:buFont typeface="Wingdings" panose="05000000000000000000" pitchFamily="2" charset="2"/>
              <a:buChar char="Ø"/>
            </a:pPr>
            <a:r>
              <a:rPr lang="en-US" dirty="0"/>
              <a:t>Once a star is born, it is happily fusing away hydrogen into helium at its core, but life is not a bed of roses and there comes a stage where the star has exhausted most of its fuel, the hydrogen in its core, which has turned into helium</a:t>
            </a:r>
          </a:p>
          <a:p>
            <a:pPr marL="171450" indent="-171450">
              <a:buFont typeface="Wingdings" panose="05000000000000000000" pitchFamily="2" charset="2"/>
              <a:buChar char="Ø"/>
            </a:pPr>
            <a:r>
              <a:rPr lang="en-US" dirty="0"/>
              <a:t>But the temperature is not high enough for helium to ignite. As a result, gravitational pressure begins to dominate and the core contracts. This contraction increases the pressure and density and assuming we are in the ideal gas regime, there’ll be a rise in temperature and once it’s high enough to ignite helium, another fusion stage begins with helium burning at the core of the star forming large quantities of carbon and oxygen</a:t>
            </a:r>
          </a:p>
        </p:txBody>
      </p:sp>
      <p:sp>
        <p:nvSpPr>
          <p:cNvPr id="4" name="Slide Number Placeholder 3"/>
          <p:cNvSpPr>
            <a:spLocks noGrp="1"/>
          </p:cNvSpPr>
          <p:nvPr>
            <p:ph type="sldNum" sz="quarter" idx="5"/>
          </p:nvPr>
        </p:nvSpPr>
        <p:spPr/>
        <p:txBody>
          <a:bodyPr/>
          <a:lstStyle/>
          <a:p>
            <a:fld id="{9A4D4BED-846B-4CB2-997A-1D6AAF5F12F7}" type="slidenum">
              <a:rPr lang="en-GB" smtClean="0"/>
              <a:t>5</a:t>
            </a:fld>
            <a:endParaRPr lang="en-GB"/>
          </a:p>
        </p:txBody>
      </p:sp>
    </p:spTree>
    <p:extLst>
      <p:ext uri="{BB962C8B-B14F-4D97-AF65-F5344CB8AC3E}">
        <p14:creationId xmlns:p14="http://schemas.microsoft.com/office/powerpoint/2010/main" val="350335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So, let’s first consider a low mass or average mass star like the sun (by the average star is likely to be of this mass range). </a:t>
            </a:r>
          </a:p>
          <a:p>
            <a:pPr marL="171450" indent="-171450">
              <a:buFont typeface="Wingdings" panose="05000000000000000000" pitchFamily="2" charset="2"/>
              <a:buChar char="Ø"/>
            </a:pPr>
            <a:r>
              <a:rPr lang="en-US" dirty="0"/>
              <a:t>Just like before, </a:t>
            </a:r>
            <a:r>
              <a:rPr lang="en-US" dirty="0" err="1"/>
              <a:t>Pgrav</a:t>
            </a:r>
            <a:r>
              <a:rPr lang="en-US" dirty="0"/>
              <a:t> dominates, the core which is now primarily C and O starts shrinking as had happened before leading to a rise in pressure, but now there are other interesting consequences to this increase</a:t>
            </a:r>
          </a:p>
          <a:p>
            <a:pPr marL="171450" indent="-171450">
              <a:buFont typeface="Wingdings" panose="05000000000000000000" pitchFamily="2" charset="2"/>
              <a:buChar char="Ø"/>
            </a:pPr>
            <a:r>
              <a:rPr lang="en-US" dirty="0"/>
              <a:t>There are quantum mechanical effects that come into play. Let’s recall the Heisenberg’s principle – position and momentum cannot be simultaneously be determined. As we increase the pressure, the distance between the particles are getting reduced and their position in space are becoming more and more well-defined</a:t>
            </a:r>
          </a:p>
          <a:p>
            <a:pPr marL="171450" indent="-171450">
              <a:buFont typeface="Wingdings" panose="05000000000000000000" pitchFamily="2" charset="2"/>
              <a:buChar char="Ø"/>
            </a:pPr>
            <a:r>
              <a:rPr lang="en-US" dirty="0" err="1"/>
              <a:t>Ef</a:t>
            </a:r>
            <a:r>
              <a:rPr lang="en-US" dirty="0"/>
              <a:t> increases much quicker with increase in pressure than the rise in thermal temperature and so the system is considered to be effectively at zero temperature, and we can say that there’s no effective increase in the thermal temperature</a:t>
            </a:r>
          </a:p>
          <a:p>
            <a:pPr marL="171450" indent="-171450">
              <a:buFont typeface="Wingdings" panose="05000000000000000000" pitchFamily="2" charset="2"/>
              <a:buChar char="Ø"/>
            </a:pPr>
            <a:r>
              <a:rPr lang="en-US" dirty="0"/>
              <a:t>Because of Pauli’s exclusion principle, electrons are in their lowest energy states. Further compression causes this to resist the increase in pressure, and this effect is known as electron degeneracy pressure. </a:t>
            </a:r>
          </a:p>
        </p:txBody>
      </p:sp>
      <p:sp>
        <p:nvSpPr>
          <p:cNvPr id="4" name="Slide Number Placeholder 3"/>
          <p:cNvSpPr>
            <a:spLocks noGrp="1"/>
          </p:cNvSpPr>
          <p:nvPr>
            <p:ph type="sldNum" sz="quarter" idx="5"/>
          </p:nvPr>
        </p:nvSpPr>
        <p:spPr/>
        <p:txBody>
          <a:bodyPr/>
          <a:lstStyle/>
          <a:p>
            <a:fld id="{9A4D4BED-846B-4CB2-997A-1D6AAF5F12F7}" type="slidenum">
              <a:rPr lang="en-GB" smtClean="0"/>
              <a:t>6</a:t>
            </a:fld>
            <a:endParaRPr lang="en-GB"/>
          </a:p>
        </p:txBody>
      </p:sp>
    </p:spTree>
    <p:extLst>
      <p:ext uri="{BB962C8B-B14F-4D97-AF65-F5344CB8AC3E}">
        <p14:creationId xmlns:p14="http://schemas.microsoft.com/office/powerpoint/2010/main" val="667858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Equation of state are equations that dictate the state of the system and are governed by pressure, thermal temp and density. Temp drops out. Rel btw P and rho</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r>
              <a:rPr lang="en-US" dirty="0"/>
              <a:t>As the density increases, the momentum increases and comes close to the value mc and SR effects kick in</a:t>
            </a:r>
          </a:p>
        </p:txBody>
      </p:sp>
      <p:sp>
        <p:nvSpPr>
          <p:cNvPr id="4" name="Slide Number Placeholder 3"/>
          <p:cNvSpPr>
            <a:spLocks noGrp="1"/>
          </p:cNvSpPr>
          <p:nvPr>
            <p:ph type="sldNum" sz="quarter" idx="5"/>
          </p:nvPr>
        </p:nvSpPr>
        <p:spPr/>
        <p:txBody>
          <a:bodyPr/>
          <a:lstStyle/>
          <a:p>
            <a:fld id="{9A4D4BED-846B-4CB2-997A-1D6AAF5F12F7}" type="slidenum">
              <a:rPr lang="en-GB" smtClean="0"/>
              <a:t>7</a:t>
            </a:fld>
            <a:endParaRPr lang="en-GB"/>
          </a:p>
        </p:txBody>
      </p:sp>
    </p:spTree>
    <p:extLst>
      <p:ext uri="{BB962C8B-B14F-4D97-AF65-F5344CB8AC3E}">
        <p14:creationId xmlns:p14="http://schemas.microsoft.com/office/powerpoint/2010/main" val="1436353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Expressions for pressure, equate it against the </a:t>
            </a:r>
            <a:r>
              <a:rPr lang="en-US" dirty="0" err="1"/>
              <a:t>Pgrav</a:t>
            </a:r>
            <a:endParaRPr lang="en-US" dirty="0"/>
          </a:p>
          <a:p>
            <a:pPr marL="171450" indent="-171450">
              <a:buFont typeface="Wingdings" panose="05000000000000000000" pitchFamily="2" charset="2"/>
              <a:buChar char="Ø"/>
            </a:pPr>
            <a:r>
              <a:rPr lang="en-US" dirty="0"/>
              <a:t>Ultra-relativistic scenario, solving for this differential equation, radius cancels out and a fixed mass value is obtained</a:t>
            </a:r>
          </a:p>
        </p:txBody>
      </p:sp>
      <p:sp>
        <p:nvSpPr>
          <p:cNvPr id="4" name="Slide Number Placeholder 3"/>
          <p:cNvSpPr>
            <a:spLocks noGrp="1"/>
          </p:cNvSpPr>
          <p:nvPr>
            <p:ph type="sldNum" sz="quarter" idx="5"/>
          </p:nvPr>
        </p:nvSpPr>
        <p:spPr/>
        <p:txBody>
          <a:bodyPr/>
          <a:lstStyle/>
          <a:p>
            <a:fld id="{9A4D4BED-846B-4CB2-997A-1D6AAF5F12F7}" type="slidenum">
              <a:rPr lang="en-GB" smtClean="0"/>
              <a:t>8</a:t>
            </a:fld>
            <a:endParaRPr lang="en-GB"/>
          </a:p>
        </p:txBody>
      </p:sp>
    </p:spTree>
    <p:extLst>
      <p:ext uri="{BB962C8B-B14F-4D97-AF65-F5344CB8AC3E}">
        <p14:creationId xmlns:p14="http://schemas.microsoft.com/office/powerpoint/2010/main" val="1324126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So, I </a:t>
            </a:r>
            <a:r>
              <a:rPr lang="en-US" dirty="0" err="1"/>
              <a:t>wanna</a:t>
            </a:r>
            <a:r>
              <a:rPr lang="en-US" dirty="0"/>
              <a:t> talk about Lucy, not referring to </a:t>
            </a:r>
            <a:r>
              <a:rPr lang="en-GB" sz="1200" b="0" i="0" u="none" strike="noStrike" kern="1200" dirty="0">
                <a:solidFill>
                  <a:schemeClr val="tx1"/>
                </a:solidFill>
                <a:effectLst/>
                <a:latin typeface="+mn-lt"/>
                <a:ea typeface="+mn-ea"/>
                <a:cs typeface="+mn-cs"/>
              </a:rPr>
              <a:t>Lysergic acid diethylamide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So, now that fusion has halted for good and provided we don’t exceed the Chandrasekhar limit, we are left the </a:t>
            </a:r>
            <a:r>
              <a:rPr lang="en-US" dirty="0" err="1"/>
              <a:t>degenrate</a:t>
            </a:r>
            <a:r>
              <a:rPr lang="en-US" dirty="0"/>
              <a:t> CO core of the star known as a white dwarf and rest of the star, the envelope has expanded during the giant phase and is no longer bound to the system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GB" sz="1200" b="0" i="0" u="none" strike="noStrike" kern="1200" dirty="0">
              <a:solidFill>
                <a:schemeClr val="tx1"/>
              </a:solidFill>
              <a:effectLst/>
              <a:latin typeface="+mn-lt"/>
              <a:ea typeface="+mn-ea"/>
              <a:cs typeface="+mn-cs"/>
            </a:endParaRP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9A4D4BED-846B-4CB2-997A-1D6AAF5F12F7}" type="slidenum">
              <a:rPr lang="en-GB" smtClean="0"/>
              <a:t>9</a:t>
            </a:fld>
            <a:endParaRPr lang="en-GB"/>
          </a:p>
        </p:txBody>
      </p:sp>
    </p:spTree>
    <p:extLst>
      <p:ext uri="{BB962C8B-B14F-4D97-AF65-F5344CB8AC3E}">
        <p14:creationId xmlns:p14="http://schemas.microsoft.com/office/powerpoint/2010/main" val="82789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61F8B-8984-DD4A-9CB0-E0811A31483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C49373AB-DB17-C442-BBF9-AA66169D1B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3E192A48-B7DB-674E-A941-EC29B3604099}"/>
              </a:ext>
            </a:extLst>
          </p:cNvPr>
          <p:cNvSpPr>
            <a:spLocks noGrp="1"/>
          </p:cNvSpPr>
          <p:nvPr>
            <p:ph type="dt" sz="half" idx="10"/>
          </p:nvPr>
        </p:nvSpPr>
        <p:spPr/>
        <p:txBody>
          <a:bodyPr/>
          <a:lstStyle/>
          <a:p>
            <a:fld id="{D78A9FD6-F4EC-414B-9C2C-8792654C09DF}" type="datetime1">
              <a:rPr lang="en-US" smtClean="0"/>
              <a:t>10/8/20</a:t>
            </a:fld>
            <a:endParaRPr lang="en-NL"/>
          </a:p>
        </p:txBody>
      </p:sp>
      <p:sp>
        <p:nvSpPr>
          <p:cNvPr id="5" name="Footer Placeholder 4">
            <a:extLst>
              <a:ext uri="{FF2B5EF4-FFF2-40B4-BE49-F238E27FC236}">
                <a16:creationId xmlns:a16="http://schemas.microsoft.com/office/drawing/2014/main" id="{4C66CF4F-F278-954E-AD4C-902E8C8D59F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FEBE11C-74A1-FF49-8517-E2A846AEDB68}"/>
              </a:ext>
            </a:extLst>
          </p:cNvPr>
          <p:cNvSpPr>
            <a:spLocks noGrp="1"/>
          </p:cNvSpPr>
          <p:nvPr>
            <p:ph type="sldNum" sz="quarter" idx="12"/>
          </p:nvPr>
        </p:nvSpPr>
        <p:spPr/>
        <p:txBody>
          <a:bodyPr/>
          <a:lstStyle/>
          <a:p>
            <a:fld id="{B606BA45-D5F6-D346-88B4-B517E36C99C0}" type="slidenum">
              <a:rPr lang="en-NL" smtClean="0"/>
              <a:t>‹#›</a:t>
            </a:fld>
            <a:endParaRPr lang="en-NL"/>
          </a:p>
        </p:txBody>
      </p:sp>
    </p:spTree>
    <p:extLst>
      <p:ext uri="{BB962C8B-B14F-4D97-AF65-F5344CB8AC3E}">
        <p14:creationId xmlns:p14="http://schemas.microsoft.com/office/powerpoint/2010/main" val="1175870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E0D0-6648-0D4A-AD62-4EBC3957350C}"/>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194A412-EB56-6B43-9FFD-5F69A067D3A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BA805B56-9A78-E943-9C62-9BAE7489AFFA}"/>
              </a:ext>
            </a:extLst>
          </p:cNvPr>
          <p:cNvSpPr>
            <a:spLocks noGrp="1"/>
          </p:cNvSpPr>
          <p:nvPr>
            <p:ph type="dt" sz="half" idx="10"/>
          </p:nvPr>
        </p:nvSpPr>
        <p:spPr/>
        <p:txBody>
          <a:bodyPr/>
          <a:lstStyle/>
          <a:p>
            <a:fld id="{520D3B13-FD1A-8A43-BA54-575A7667E4C1}" type="datetime1">
              <a:rPr lang="en-US" smtClean="0"/>
              <a:t>10/8/20</a:t>
            </a:fld>
            <a:endParaRPr lang="en-NL"/>
          </a:p>
        </p:txBody>
      </p:sp>
      <p:sp>
        <p:nvSpPr>
          <p:cNvPr id="5" name="Footer Placeholder 4">
            <a:extLst>
              <a:ext uri="{FF2B5EF4-FFF2-40B4-BE49-F238E27FC236}">
                <a16:creationId xmlns:a16="http://schemas.microsoft.com/office/drawing/2014/main" id="{A2E20ED3-44A9-3644-AD26-D9F537ABB17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0812309-5AA2-484F-BC6E-F3E31174B5B7}"/>
              </a:ext>
            </a:extLst>
          </p:cNvPr>
          <p:cNvSpPr>
            <a:spLocks noGrp="1"/>
          </p:cNvSpPr>
          <p:nvPr>
            <p:ph type="sldNum" sz="quarter" idx="12"/>
          </p:nvPr>
        </p:nvSpPr>
        <p:spPr/>
        <p:txBody>
          <a:bodyPr/>
          <a:lstStyle/>
          <a:p>
            <a:fld id="{B606BA45-D5F6-D346-88B4-B517E36C99C0}" type="slidenum">
              <a:rPr lang="en-NL" smtClean="0"/>
              <a:t>‹#›</a:t>
            </a:fld>
            <a:endParaRPr lang="en-NL"/>
          </a:p>
        </p:txBody>
      </p:sp>
    </p:spTree>
    <p:extLst>
      <p:ext uri="{BB962C8B-B14F-4D97-AF65-F5344CB8AC3E}">
        <p14:creationId xmlns:p14="http://schemas.microsoft.com/office/powerpoint/2010/main" val="415239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3B76A8-EA6C-7147-B719-E38789B3BD5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A90D23E2-3903-0A4E-B843-3D6C63D1AEA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1442DDB9-B2D9-E244-AAF4-F426E8979FF7}"/>
              </a:ext>
            </a:extLst>
          </p:cNvPr>
          <p:cNvSpPr>
            <a:spLocks noGrp="1"/>
          </p:cNvSpPr>
          <p:nvPr>
            <p:ph type="dt" sz="half" idx="10"/>
          </p:nvPr>
        </p:nvSpPr>
        <p:spPr/>
        <p:txBody>
          <a:bodyPr/>
          <a:lstStyle/>
          <a:p>
            <a:fld id="{2FF86ADC-701C-6149-9F2D-A0F37214A6B0}" type="datetime1">
              <a:rPr lang="en-US" smtClean="0"/>
              <a:t>10/8/20</a:t>
            </a:fld>
            <a:endParaRPr lang="en-NL"/>
          </a:p>
        </p:txBody>
      </p:sp>
      <p:sp>
        <p:nvSpPr>
          <p:cNvPr id="5" name="Footer Placeholder 4">
            <a:extLst>
              <a:ext uri="{FF2B5EF4-FFF2-40B4-BE49-F238E27FC236}">
                <a16:creationId xmlns:a16="http://schemas.microsoft.com/office/drawing/2014/main" id="{B7291478-E535-8C48-9580-CF6EEF8A834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C65C1E0-C9D6-DA40-80DC-CB417D8335D9}"/>
              </a:ext>
            </a:extLst>
          </p:cNvPr>
          <p:cNvSpPr>
            <a:spLocks noGrp="1"/>
          </p:cNvSpPr>
          <p:nvPr>
            <p:ph type="sldNum" sz="quarter" idx="12"/>
          </p:nvPr>
        </p:nvSpPr>
        <p:spPr/>
        <p:txBody>
          <a:bodyPr/>
          <a:lstStyle/>
          <a:p>
            <a:fld id="{B606BA45-D5F6-D346-88B4-B517E36C99C0}" type="slidenum">
              <a:rPr lang="en-NL" smtClean="0"/>
              <a:t>‹#›</a:t>
            </a:fld>
            <a:endParaRPr lang="en-NL"/>
          </a:p>
        </p:txBody>
      </p:sp>
    </p:spTree>
    <p:extLst>
      <p:ext uri="{BB962C8B-B14F-4D97-AF65-F5344CB8AC3E}">
        <p14:creationId xmlns:p14="http://schemas.microsoft.com/office/powerpoint/2010/main" val="800500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5B30-CBD3-8247-AEC1-9633DC1B9D39}"/>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710BAFEF-6EC3-C245-828F-6EB0C9BF02A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49C4D6BC-0A8C-1F43-910F-82E14C3A9265}"/>
              </a:ext>
            </a:extLst>
          </p:cNvPr>
          <p:cNvSpPr>
            <a:spLocks noGrp="1"/>
          </p:cNvSpPr>
          <p:nvPr>
            <p:ph type="dt" sz="half" idx="10"/>
          </p:nvPr>
        </p:nvSpPr>
        <p:spPr/>
        <p:txBody>
          <a:bodyPr/>
          <a:lstStyle/>
          <a:p>
            <a:fld id="{34DAF0B0-673E-0342-9832-90769F83BB9D}" type="datetime1">
              <a:rPr lang="en-US" smtClean="0"/>
              <a:t>10/8/20</a:t>
            </a:fld>
            <a:endParaRPr lang="en-NL"/>
          </a:p>
        </p:txBody>
      </p:sp>
      <p:sp>
        <p:nvSpPr>
          <p:cNvPr id="5" name="Footer Placeholder 4">
            <a:extLst>
              <a:ext uri="{FF2B5EF4-FFF2-40B4-BE49-F238E27FC236}">
                <a16:creationId xmlns:a16="http://schemas.microsoft.com/office/drawing/2014/main" id="{1C4E6AE5-69B2-F844-A952-C86C7E24B49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C6F8B06-ECC7-5448-958D-0240DB3C4832}"/>
              </a:ext>
            </a:extLst>
          </p:cNvPr>
          <p:cNvSpPr>
            <a:spLocks noGrp="1"/>
          </p:cNvSpPr>
          <p:nvPr>
            <p:ph type="sldNum" sz="quarter" idx="12"/>
          </p:nvPr>
        </p:nvSpPr>
        <p:spPr/>
        <p:txBody>
          <a:bodyPr/>
          <a:lstStyle/>
          <a:p>
            <a:fld id="{B606BA45-D5F6-D346-88B4-B517E36C99C0}" type="slidenum">
              <a:rPr lang="en-NL" smtClean="0"/>
              <a:t>‹#›</a:t>
            </a:fld>
            <a:endParaRPr lang="en-NL"/>
          </a:p>
        </p:txBody>
      </p:sp>
    </p:spTree>
    <p:extLst>
      <p:ext uri="{BB962C8B-B14F-4D97-AF65-F5344CB8AC3E}">
        <p14:creationId xmlns:p14="http://schemas.microsoft.com/office/powerpoint/2010/main" val="229495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3235-4E79-D84D-AFA1-8820E933CE4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646ACA39-2F87-6D47-8F87-D7D940A769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E84E858-71A8-904C-BDB1-3DD7B1C3651A}"/>
              </a:ext>
            </a:extLst>
          </p:cNvPr>
          <p:cNvSpPr>
            <a:spLocks noGrp="1"/>
          </p:cNvSpPr>
          <p:nvPr>
            <p:ph type="dt" sz="half" idx="10"/>
          </p:nvPr>
        </p:nvSpPr>
        <p:spPr/>
        <p:txBody>
          <a:bodyPr/>
          <a:lstStyle/>
          <a:p>
            <a:fld id="{A157E832-54B8-7641-AB69-36231C0196C6}" type="datetime1">
              <a:rPr lang="en-US" smtClean="0"/>
              <a:t>10/8/20</a:t>
            </a:fld>
            <a:endParaRPr lang="en-NL"/>
          </a:p>
        </p:txBody>
      </p:sp>
      <p:sp>
        <p:nvSpPr>
          <p:cNvPr id="5" name="Footer Placeholder 4">
            <a:extLst>
              <a:ext uri="{FF2B5EF4-FFF2-40B4-BE49-F238E27FC236}">
                <a16:creationId xmlns:a16="http://schemas.microsoft.com/office/drawing/2014/main" id="{BD97D681-AADE-204D-85AA-AAA284AF27A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E1B7356-21A2-4945-9485-488866ECEB6F}"/>
              </a:ext>
            </a:extLst>
          </p:cNvPr>
          <p:cNvSpPr>
            <a:spLocks noGrp="1"/>
          </p:cNvSpPr>
          <p:nvPr>
            <p:ph type="sldNum" sz="quarter" idx="12"/>
          </p:nvPr>
        </p:nvSpPr>
        <p:spPr/>
        <p:txBody>
          <a:bodyPr/>
          <a:lstStyle/>
          <a:p>
            <a:fld id="{B606BA45-D5F6-D346-88B4-B517E36C99C0}" type="slidenum">
              <a:rPr lang="en-NL" smtClean="0"/>
              <a:t>‹#›</a:t>
            </a:fld>
            <a:endParaRPr lang="en-NL"/>
          </a:p>
        </p:txBody>
      </p:sp>
    </p:spTree>
    <p:extLst>
      <p:ext uri="{BB962C8B-B14F-4D97-AF65-F5344CB8AC3E}">
        <p14:creationId xmlns:p14="http://schemas.microsoft.com/office/powerpoint/2010/main" val="2532784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374D-64F0-674E-9A6F-FB0662B29BB1}"/>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6F08BCD1-07A7-0A44-AF53-A8E2CEB8A77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24362397-5A1C-D64C-A98C-3DFE2CF54B5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E4431C62-28F3-414E-9138-0F8BD17DEFFA}"/>
              </a:ext>
            </a:extLst>
          </p:cNvPr>
          <p:cNvSpPr>
            <a:spLocks noGrp="1"/>
          </p:cNvSpPr>
          <p:nvPr>
            <p:ph type="dt" sz="half" idx="10"/>
          </p:nvPr>
        </p:nvSpPr>
        <p:spPr/>
        <p:txBody>
          <a:bodyPr/>
          <a:lstStyle/>
          <a:p>
            <a:fld id="{825F2277-6544-F146-A2AC-F5792DE234A8}" type="datetime1">
              <a:rPr lang="en-US" smtClean="0"/>
              <a:t>10/8/20</a:t>
            </a:fld>
            <a:endParaRPr lang="en-NL"/>
          </a:p>
        </p:txBody>
      </p:sp>
      <p:sp>
        <p:nvSpPr>
          <p:cNvPr id="6" name="Footer Placeholder 5">
            <a:extLst>
              <a:ext uri="{FF2B5EF4-FFF2-40B4-BE49-F238E27FC236}">
                <a16:creationId xmlns:a16="http://schemas.microsoft.com/office/drawing/2014/main" id="{777434CC-FA3A-5043-BCEB-4CE6A4CC951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DCF42622-A924-CB4B-9D89-60C3239B1912}"/>
              </a:ext>
            </a:extLst>
          </p:cNvPr>
          <p:cNvSpPr>
            <a:spLocks noGrp="1"/>
          </p:cNvSpPr>
          <p:nvPr>
            <p:ph type="sldNum" sz="quarter" idx="12"/>
          </p:nvPr>
        </p:nvSpPr>
        <p:spPr/>
        <p:txBody>
          <a:bodyPr/>
          <a:lstStyle/>
          <a:p>
            <a:fld id="{B606BA45-D5F6-D346-88B4-B517E36C99C0}" type="slidenum">
              <a:rPr lang="en-NL" smtClean="0"/>
              <a:t>‹#›</a:t>
            </a:fld>
            <a:endParaRPr lang="en-NL"/>
          </a:p>
        </p:txBody>
      </p:sp>
    </p:spTree>
    <p:extLst>
      <p:ext uri="{BB962C8B-B14F-4D97-AF65-F5344CB8AC3E}">
        <p14:creationId xmlns:p14="http://schemas.microsoft.com/office/powerpoint/2010/main" val="268201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FCC3-A4CE-C14D-A849-2595F3E4A5B9}"/>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3D261370-CCEB-2444-9525-AE56E0F355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FBDB06E-91F3-434C-895D-259D1C8FD1F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44362DB4-8D03-E645-A1E9-3BE3C5ACFD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C9F655F-523A-4540-BB3A-56E0937E65F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8E7101BB-E21E-9442-9F32-65E7FD625214}"/>
              </a:ext>
            </a:extLst>
          </p:cNvPr>
          <p:cNvSpPr>
            <a:spLocks noGrp="1"/>
          </p:cNvSpPr>
          <p:nvPr>
            <p:ph type="dt" sz="half" idx="10"/>
          </p:nvPr>
        </p:nvSpPr>
        <p:spPr/>
        <p:txBody>
          <a:bodyPr/>
          <a:lstStyle/>
          <a:p>
            <a:fld id="{39221C0C-DC32-B849-940B-A569411FD1CF}" type="datetime1">
              <a:rPr lang="en-US" smtClean="0"/>
              <a:t>10/8/20</a:t>
            </a:fld>
            <a:endParaRPr lang="en-NL"/>
          </a:p>
        </p:txBody>
      </p:sp>
      <p:sp>
        <p:nvSpPr>
          <p:cNvPr id="8" name="Footer Placeholder 7">
            <a:extLst>
              <a:ext uri="{FF2B5EF4-FFF2-40B4-BE49-F238E27FC236}">
                <a16:creationId xmlns:a16="http://schemas.microsoft.com/office/drawing/2014/main" id="{AFDB3A90-AF91-C540-800E-888C9215EDD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841C7243-7C9C-E641-BC5D-2BB1231F1315}"/>
              </a:ext>
            </a:extLst>
          </p:cNvPr>
          <p:cNvSpPr>
            <a:spLocks noGrp="1"/>
          </p:cNvSpPr>
          <p:nvPr>
            <p:ph type="sldNum" sz="quarter" idx="12"/>
          </p:nvPr>
        </p:nvSpPr>
        <p:spPr/>
        <p:txBody>
          <a:bodyPr/>
          <a:lstStyle/>
          <a:p>
            <a:fld id="{B606BA45-D5F6-D346-88B4-B517E36C99C0}" type="slidenum">
              <a:rPr lang="en-NL" smtClean="0"/>
              <a:t>‹#›</a:t>
            </a:fld>
            <a:endParaRPr lang="en-NL"/>
          </a:p>
        </p:txBody>
      </p:sp>
    </p:spTree>
    <p:extLst>
      <p:ext uri="{BB962C8B-B14F-4D97-AF65-F5344CB8AC3E}">
        <p14:creationId xmlns:p14="http://schemas.microsoft.com/office/powerpoint/2010/main" val="1069544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63DBA-9441-A946-AE2B-54771A4D5DCB}"/>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B35C8AB4-A6E7-784B-A994-969698A34B90}"/>
              </a:ext>
            </a:extLst>
          </p:cNvPr>
          <p:cNvSpPr>
            <a:spLocks noGrp="1"/>
          </p:cNvSpPr>
          <p:nvPr>
            <p:ph type="dt" sz="half" idx="10"/>
          </p:nvPr>
        </p:nvSpPr>
        <p:spPr/>
        <p:txBody>
          <a:bodyPr/>
          <a:lstStyle/>
          <a:p>
            <a:fld id="{803BC867-8CD5-0B40-BCA4-7BD5B26CA933}" type="datetime1">
              <a:rPr lang="en-US" smtClean="0"/>
              <a:t>10/8/20</a:t>
            </a:fld>
            <a:endParaRPr lang="en-NL"/>
          </a:p>
        </p:txBody>
      </p:sp>
      <p:sp>
        <p:nvSpPr>
          <p:cNvPr id="4" name="Footer Placeholder 3">
            <a:extLst>
              <a:ext uri="{FF2B5EF4-FFF2-40B4-BE49-F238E27FC236}">
                <a16:creationId xmlns:a16="http://schemas.microsoft.com/office/drawing/2014/main" id="{62F45E40-6D7C-C840-8FFC-3098CD1CC91F}"/>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1978CEB0-EB4E-C74B-90F6-323764FC19F8}"/>
              </a:ext>
            </a:extLst>
          </p:cNvPr>
          <p:cNvSpPr>
            <a:spLocks noGrp="1"/>
          </p:cNvSpPr>
          <p:nvPr>
            <p:ph type="sldNum" sz="quarter" idx="12"/>
          </p:nvPr>
        </p:nvSpPr>
        <p:spPr/>
        <p:txBody>
          <a:bodyPr/>
          <a:lstStyle/>
          <a:p>
            <a:fld id="{B606BA45-D5F6-D346-88B4-B517E36C99C0}" type="slidenum">
              <a:rPr lang="en-NL" smtClean="0"/>
              <a:t>‹#›</a:t>
            </a:fld>
            <a:endParaRPr lang="en-NL"/>
          </a:p>
        </p:txBody>
      </p:sp>
    </p:spTree>
    <p:extLst>
      <p:ext uri="{BB962C8B-B14F-4D97-AF65-F5344CB8AC3E}">
        <p14:creationId xmlns:p14="http://schemas.microsoft.com/office/powerpoint/2010/main" val="174228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4B02D6-4686-F44B-B241-925BE9999D35}"/>
              </a:ext>
            </a:extLst>
          </p:cNvPr>
          <p:cNvSpPr>
            <a:spLocks noGrp="1"/>
          </p:cNvSpPr>
          <p:nvPr>
            <p:ph type="dt" sz="half" idx="10"/>
          </p:nvPr>
        </p:nvSpPr>
        <p:spPr/>
        <p:txBody>
          <a:bodyPr/>
          <a:lstStyle/>
          <a:p>
            <a:fld id="{AE7EF3E3-0DEC-BB42-81E9-E76F550B51DD}" type="datetime1">
              <a:rPr lang="en-US" smtClean="0"/>
              <a:t>10/8/20</a:t>
            </a:fld>
            <a:endParaRPr lang="en-NL"/>
          </a:p>
        </p:txBody>
      </p:sp>
      <p:sp>
        <p:nvSpPr>
          <p:cNvPr id="3" name="Footer Placeholder 2">
            <a:extLst>
              <a:ext uri="{FF2B5EF4-FFF2-40B4-BE49-F238E27FC236}">
                <a16:creationId xmlns:a16="http://schemas.microsoft.com/office/drawing/2014/main" id="{A61EF3BC-16FA-A149-9C31-FCA7C986DE23}"/>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A02DFEAE-8DAC-5A43-BBCD-6392D0E3D88B}"/>
              </a:ext>
            </a:extLst>
          </p:cNvPr>
          <p:cNvSpPr>
            <a:spLocks noGrp="1"/>
          </p:cNvSpPr>
          <p:nvPr>
            <p:ph type="sldNum" sz="quarter" idx="12"/>
          </p:nvPr>
        </p:nvSpPr>
        <p:spPr/>
        <p:txBody>
          <a:bodyPr/>
          <a:lstStyle/>
          <a:p>
            <a:fld id="{B606BA45-D5F6-D346-88B4-B517E36C99C0}" type="slidenum">
              <a:rPr lang="en-NL" smtClean="0"/>
              <a:t>‹#›</a:t>
            </a:fld>
            <a:endParaRPr lang="en-NL"/>
          </a:p>
        </p:txBody>
      </p:sp>
    </p:spTree>
    <p:extLst>
      <p:ext uri="{BB962C8B-B14F-4D97-AF65-F5344CB8AC3E}">
        <p14:creationId xmlns:p14="http://schemas.microsoft.com/office/powerpoint/2010/main" val="1183564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D5C5A-0FE1-4B4E-9E0F-B41C6BA9717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28121709-0F6B-3746-964C-B3DEB77C0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42FA4FCF-6749-6141-9D53-B7BD697A2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09FF5E5-BC52-3C48-8B26-6709950F0B32}"/>
              </a:ext>
            </a:extLst>
          </p:cNvPr>
          <p:cNvSpPr>
            <a:spLocks noGrp="1"/>
          </p:cNvSpPr>
          <p:nvPr>
            <p:ph type="dt" sz="half" idx="10"/>
          </p:nvPr>
        </p:nvSpPr>
        <p:spPr/>
        <p:txBody>
          <a:bodyPr/>
          <a:lstStyle/>
          <a:p>
            <a:fld id="{CD7E57E9-9A7B-394F-B7A8-F53522238032}" type="datetime1">
              <a:rPr lang="en-US" smtClean="0"/>
              <a:t>10/8/20</a:t>
            </a:fld>
            <a:endParaRPr lang="en-NL"/>
          </a:p>
        </p:txBody>
      </p:sp>
      <p:sp>
        <p:nvSpPr>
          <p:cNvPr id="6" name="Footer Placeholder 5">
            <a:extLst>
              <a:ext uri="{FF2B5EF4-FFF2-40B4-BE49-F238E27FC236}">
                <a16:creationId xmlns:a16="http://schemas.microsoft.com/office/drawing/2014/main" id="{503D168F-DB84-1340-BF95-4106267433D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C58AB309-92CE-1641-B2DD-64A4E783E2EA}"/>
              </a:ext>
            </a:extLst>
          </p:cNvPr>
          <p:cNvSpPr>
            <a:spLocks noGrp="1"/>
          </p:cNvSpPr>
          <p:nvPr>
            <p:ph type="sldNum" sz="quarter" idx="12"/>
          </p:nvPr>
        </p:nvSpPr>
        <p:spPr/>
        <p:txBody>
          <a:bodyPr/>
          <a:lstStyle/>
          <a:p>
            <a:fld id="{B606BA45-D5F6-D346-88B4-B517E36C99C0}" type="slidenum">
              <a:rPr lang="en-NL" smtClean="0"/>
              <a:t>‹#›</a:t>
            </a:fld>
            <a:endParaRPr lang="en-NL"/>
          </a:p>
        </p:txBody>
      </p:sp>
    </p:spTree>
    <p:extLst>
      <p:ext uri="{BB962C8B-B14F-4D97-AF65-F5344CB8AC3E}">
        <p14:creationId xmlns:p14="http://schemas.microsoft.com/office/powerpoint/2010/main" val="199491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F64E1-60B0-BC49-8E53-2A5A71B177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5526545F-08AB-E44C-BBCF-CDC2610B5A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419372EB-C96D-B34C-9FBE-A650CE68B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FB9155-DF74-DD41-A64E-046A3E8E416D}"/>
              </a:ext>
            </a:extLst>
          </p:cNvPr>
          <p:cNvSpPr>
            <a:spLocks noGrp="1"/>
          </p:cNvSpPr>
          <p:nvPr>
            <p:ph type="dt" sz="half" idx="10"/>
          </p:nvPr>
        </p:nvSpPr>
        <p:spPr/>
        <p:txBody>
          <a:bodyPr/>
          <a:lstStyle/>
          <a:p>
            <a:fld id="{3B665289-8BAA-684B-9A0E-8475F099416D}" type="datetime1">
              <a:rPr lang="en-US" smtClean="0"/>
              <a:t>10/8/20</a:t>
            </a:fld>
            <a:endParaRPr lang="en-NL"/>
          </a:p>
        </p:txBody>
      </p:sp>
      <p:sp>
        <p:nvSpPr>
          <p:cNvPr id="6" name="Footer Placeholder 5">
            <a:extLst>
              <a:ext uri="{FF2B5EF4-FFF2-40B4-BE49-F238E27FC236}">
                <a16:creationId xmlns:a16="http://schemas.microsoft.com/office/drawing/2014/main" id="{642C63CC-4529-A94A-BA50-1924C835C95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ADAE700-AC0E-FC4F-942F-982ADDBF61F5}"/>
              </a:ext>
            </a:extLst>
          </p:cNvPr>
          <p:cNvSpPr>
            <a:spLocks noGrp="1"/>
          </p:cNvSpPr>
          <p:nvPr>
            <p:ph type="sldNum" sz="quarter" idx="12"/>
          </p:nvPr>
        </p:nvSpPr>
        <p:spPr/>
        <p:txBody>
          <a:bodyPr/>
          <a:lstStyle/>
          <a:p>
            <a:fld id="{B606BA45-D5F6-D346-88B4-B517E36C99C0}" type="slidenum">
              <a:rPr lang="en-NL" smtClean="0"/>
              <a:t>‹#›</a:t>
            </a:fld>
            <a:endParaRPr lang="en-NL"/>
          </a:p>
        </p:txBody>
      </p:sp>
    </p:spTree>
    <p:extLst>
      <p:ext uri="{BB962C8B-B14F-4D97-AF65-F5344CB8AC3E}">
        <p14:creationId xmlns:p14="http://schemas.microsoft.com/office/powerpoint/2010/main" val="321768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55CC42-7E4B-D943-9D32-62EF5F597B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513C7798-9CE9-C74A-8EA5-B440D2E8BC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FDA01361-A34D-5D42-B994-0B33803AFB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090EAE-7D9E-4A45-B434-C83F87AF1B9F}" type="datetime1">
              <a:rPr lang="en-US" smtClean="0"/>
              <a:t>10/8/20</a:t>
            </a:fld>
            <a:endParaRPr lang="en-NL"/>
          </a:p>
        </p:txBody>
      </p:sp>
      <p:sp>
        <p:nvSpPr>
          <p:cNvPr id="5" name="Footer Placeholder 4">
            <a:extLst>
              <a:ext uri="{FF2B5EF4-FFF2-40B4-BE49-F238E27FC236}">
                <a16:creationId xmlns:a16="http://schemas.microsoft.com/office/drawing/2014/main" id="{9D0DE457-4947-6448-B813-2206785B5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BFC51A47-8FAD-DA41-BDBC-A989B7DCE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6BA45-D5F6-D346-88B4-B517E36C99C0}" type="slidenum">
              <a:rPr lang="en-NL" smtClean="0"/>
              <a:t>‹#›</a:t>
            </a:fld>
            <a:endParaRPr lang="en-NL"/>
          </a:p>
        </p:txBody>
      </p:sp>
    </p:spTree>
    <p:extLst>
      <p:ext uri="{BB962C8B-B14F-4D97-AF65-F5344CB8AC3E}">
        <p14:creationId xmlns:p14="http://schemas.microsoft.com/office/powerpoint/2010/main" val="933049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ThomasEdwardRiley/xps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3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lue, plastic, person, water&#10;&#10;Description automatically generated">
            <a:extLst>
              <a:ext uri="{FF2B5EF4-FFF2-40B4-BE49-F238E27FC236}">
                <a16:creationId xmlns:a16="http://schemas.microsoft.com/office/drawing/2014/main" id="{0DD4EE6C-1743-4E41-8567-84FD26FB7E65}"/>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878840"/>
            <a:ext cx="12191999" cy="8615680"/>
          </a:xfrm>
          <a:prstGeom prst="rect">
            <a:avLst/>
          </a:prstGeom>
        </p:spPr>
      </p:pic>
      <p:sp>
        <p:nvSpPr>
          <p:cNvPr id="2" name="Title 1">
            <a:extLst>
              <a:ext uri="{FF2B5EF4-FFF2-40B4-BE49-F238E27FC236}">
                <a16:creationId xmlns:a16="http://schemas.microsoft.com/office/drawing/2014/main" id="{71B47DE2-5301-4C70-B532-3F4944FE90FB}"/>
              </a:ext>
            </a:extLst>
          </p:cNvPr>
          <p:cNvSpPr>
            <a:spLocks noGrp="1"/>
          </p:cNvSpPr>
          <p:nvPr>
            <p:ph type="ctrTitle"/>
          </p:nvPr>
        </p:nvSpPr>
        <p:spPr>
          <a:xfrm>
            <a:off x="690464" y="136525"/>
            <a:ext cx="10804849" cy="1551401"/>
          </a:xfrm>
        </p:spPr>
        <p:txBody>
          <a:bodyPr>
            <a:noAutofit/>
          </a:bodyPr>
          <a:lstStyle/>
          <a:p>
            <a:r>
              <a:rPr lang="en-US" sz="4000" b="1" dirty="0"/>
              <a:t>Compact Objects and Dense Matter:</a:t>
            </a:r>
            <a:br>
              <a:rPr lang="en-US" sz="1000" b="1" dirty="0"/>
            </a:br>
            <a:br>
              <a:rPr lang="en-US" sz="1000" b="1" dirty="0"/>
            </a:br>
            <a:r>
              <a:rPr lang="en-US" sz="4000" b="1" dirty="0"/>
              <a:t>Probing Neutron Star Interiors</a:t>
            </a:r>
            <a:endParaRPr lang="en-GB" sz="4000" b="1" dirty="0"/>
          </a:p>
        </p:txBody>
      </p:sp>
      <p:sp>
        <p:nvSpPr>
          <p:cNvPr id="5" name="TextBox 4">
            <a:extLst>
              <a:ext uri="{FF2B5EF4-FFF2-40B4-BE49-F238E27FC236}">
                <a16:creationId xmlns:a16="http://schemas.microsoft.com/office/drawing/2014/main" id="{883697FB-DFED-437A-B2F1-6C0CB76CEC97}"/>
              </a:ext>
            </a:extLst>
          </p:cNvPr>
          <p:cNvSpPr txBox="1"/>
          <p:nvPr/>
        </p:nvSpPr>
        <p:spPr>
          <a:xfrm>
            <a:off x="690465" y="2772652"/>
            <a:ext cx="10804849" cy="2954655"/>
          </a:xfrm>
          <a:prstGeom prst="rect">
            <a:avLst/>
          </a:prstGeom>
          <a:noFill/>
        </p:spPr>
        <p:txBody>
          <a:bodyPr wrap="square" rtlCol="0">
            <a:spAutoFit/>
          </a:bodyPr>
          <a:lstStyle/>
          <a:p>
            <a:r>
              <a:rPr lang="en-US" sz="3600" dirty="0" err="1"/>
              <a:t>Devarshi</a:t>
            </a:r>
            <a:r>
              <a:rPr lang="en-US" sz="3600" dirty="0"/>
              <a:t> Choudhury</a:t>
            </a:r>
          </a:p>
          <a:p>
            <a:endParaRPr lang="en-US" sz="600" dirty="0">
              <a:latin typeface="+mj-lt"/>
            </a:endParaRPr>
          </a:p>
          <a:p>
            <a:r>
              <a:rPr lang="en-US" sz="2400" dirty="0">
                <a:latin typeface="+mj-lt"/>
              </a:rPr>
              <a:t>PhD Candidate </a:t>
            </a:r>
            <a:br>
              <a:rPr lang="en-US" sz="2400" dirty="0">
                <a:latin typeface="+mj-lt"/>
              </a:rPr>
            </a:br>
            <a:r>
              <a:rPr lang="en-US" sz="2400" dirty="0" err="1">
                <a:latin typeface="+mj-lt"/>
              </a:rPr>
              <a:t>D.Choudhury@uva.nl</a:t>
            </a:r>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p:txBody>
      </p:sp>
      <p:cxnSp>
        <p:nvCxnSpPr>
          <p:cNvPr id="10" name="Straight Connector 9">
            <a:extLst>
              <a:ext uri="{FF2B5EF4-FFF2-40B4-BE49-F238E27FC236}">
                <a16:creationId xmlns:a16="http://schemas.microsoft.com/office/drawing/2014/main" id="{5C24EBC9-084A-4362-BAFC-B0C4E61C6DAB}"/>
              </a:ext>
            </a:extLst>
          </p:cNvPr>
          <p:cNvCxnSpPr>
            <a:cxnSpLocks/>
          </p:cNvCxnSpPr>
          <p:nvPr/>
        </p:nvCxnSpPr>
        <p:spPr>
          <a:xfrm>
            <a:off x="763606" y="2099958"/>
            <a:ext cx="10702211" cy="0"/>
          </a:xfrm>
          <a:prstGeom prst="line">
            <a:avLst/>
          </a:prstGeom>
          <a:ln w="12700"/>
        </p:spPr>
        <p:style>
          <a:lnRef idx="1">
            <a:schemeClr val="accent2"/>
          </a:lnRef>
          <a:fillRef idx="0">
            <a:schemeClr val="accent2"/>
          </a:fillRef>
          <a:effectRef idx="0">
            <a:schemeClr val="accent2"/>
          </a:effectRef>
          <a:fontRef idx="minor">
            <a:schemeClr val="tx1"/>
          </a:fontRef>
        </p:style>
      </p:cxnSp>
      <p:pic>
        <p:nvPicPr>
          <p:cNvPr id="16" name="Picture 15" descr="A close up of a logo&#10;&#10;Description automatically generated">
            <a:extLst>
              <a:ext uri="{FF2B5EF4-FFF2-40B4-BE49-F238E27FC236}">
                <a16:creationId xmlns:a16="http://schemas.microsoft.com/office/drawing/2014/main" id="{12A85CB7-F1BB-44C5-8C39-151F89A64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9344" y="5272335"/>
            <a:ext cx="2665638" cy="1116631"/>
          </a:xfrm>
          <a:prstGeom prst="rect">
            <a:avLst/>
          </a:prstGeom>
        </p:spPr>
      </p:pic>
      <p:pic>
        <p:nvPicPr>
          <p:cNvPr id="18" name="Picture 17" descr="A close up of a logo&#10;&#10;Description automatically generated">
            <a:extLst>
              <a:ext uri="{FF2B5EF4-FFF2-40B4-BE49-F238E27FC236}">
                <a16:creationId xmlns:a16="http://schemas.microsoft.com/office/drawing/2014/main" id="{85C50D22-101E-4F1A-8DA6-AE917EEB7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102" y="5400675"/>
            <a:ext cx="3926727" cy="859953"/>
          </a:xfrm>
          <a:prstGeom prst="rect">
            <a:avLst/>
          </a:prstGeom>
        </p:spPr>
      </p:pic>
      <p:sp>
        <p:nvSpPr>
          <p:cNvPr id="3" name="Slide Number Placeholder 2">
            <a:extLst>
              <a:ext uri="{FF2B5EF4-FFF2-40B4-BE49-F238E27FC236}">
                <a16:creationId xmlns:a16="http://schemas.microsoft.com/office/drawing/2014/main" id="{8496C983-E9CE-EA4C-B602-34511283BFF1}"/>
              </a:ext>
            </a:extLst>
          </p:cNvPr>
          <p:cNvSpPr>
            <a:spLocks noGrp="1"/>
          </p:cNvSpPr>
          <p:nvPr>
            <p:ph type="sldNum" sz="quarter" idx="12"/>
          </p:nvPr>
        </p:nvSpPr>
        <p:spPr/>
        <p:txBody>
          <a:bodyPr/>
          <a:lstStyle/>
          <a:p>
            <a:fld id="{B606BA45-D5F6-D346-88B4-B517E36C99C0}" type="slidenum">
              <a:rPr lang="en-NL" smtClean="0"/>
              <a:t>1</a:t>
            </a:fld>
            <a:endParaRPr lang="en-NL"/>
          </a:p>
        </p:txBody>
      </p:sp>
      <p:pic>
        <p:nvPicPr>
          <p:cNvPr id="40962" name="Picture 2">
            <a:extLst>
              <a:ext uri="{FF2B5EF4-FFF2-40B4-BE49-F238E27FC236}">
                <a16:creationId xmlns:a16="http://schemas.microsoft.com/office/drawing/2014/main" id="{2F4DB495-A881-404A-9DFA-DA3AAD3FA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9344" y="2703291"/>
            <a:ext cx="2665638" cy="1782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13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High Mass Regime</a:t>
            </a:r>
            <a:endParaRPr lang="en-GB" sz="4000" dirty="0">
              <a:solidFill>
                <a:schemeClr val="bg1"/>
              </a:solidFill>
              <a:ea typeface="Cambria" panose="02040503050406030204" pitchFamily="18" charset="0"/>
            </a:endParaRPr>
          </a:p>
        </p:txBody>
      </p:sp>
      <p:pic>
        <p:nvPicPr>
          <p:cNvPr id="3" name="Picture 2">
            <a:extLst>
              <a:ext uri="{FF2B5EF4-FFF2-40B4-BE49-F238E27FC236}">
                <a16:creationId xmlns:a16="http://schemas.microsoft.com/office/drawing/2014/main" id="{50F55E24-5501-5D4E-A983-F72A47373937}"/>
              </a:ext>
            </a:extLst>
          </p:cNvPr>
          <p:cNvPicPr>
            <a:picLocks noChangeAspect="1"/>
          </p:cNvPicPr>
          <p:nvPr/>
        </p:nvPicPr>
        <p:blipFill>
          <a:blip r:embed="rId3"/>
          <a:stretch>
            <a:fillRect/>
          </a:stretch>
        </p:blipFill>
        <p:spPr>
          <a:xfrm>
            <a:off x="5805767" y="1331089"/>
            <a:ext cx="5946395" cy="489030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A4B6D6-2DC0-AD4A-A3D3-276F50180FF3}"/>
                  </a:ext>
                </a:extLst>
              </p:cNvPr>
              <p:cNvSpPr txBox="1"/>
              <p:nvPr/>
            </p:nvSpPr>
            <p:spPr>
              <a:xfrm>
                <a:off x="439838" y="1331089"/>
                <a:ext cx="5139160" cy="5045740"/>
              </a:xfrm>
              <a:prstGeom prst="rect">
                <a:avLst/>
              </a:prstGeom>
              <a:noFill/>
            </p:spPr>
            <p:txBody>
              <a:bodyPr wrap="square" rtlCol="0">
                <a:spAutoFit/>
              </a:bodyPr>
              <a:lstStyle/>
              <a:p>
                <a:pPr marL="285750" indent="-285750">
                  <a:buFont typeface="Arial" panose="020B0604020202020204" pitchFamily="34" charset="0"/>
                  <a:buChar char="•"/>
                </a:pPr>
                <a:r>
                  <a:rPr lang="en-NL" sz="2000" dirty="0"/>
                  <a:t>More mass = increased interaction by photon with matter</a:t>
                </a:r>
                <a:br>
                  <a:rPr lang="en-NL" sz="2000" dirty="0"/>
                </a:br>
                <a:endParaRPr lang="en-NL" sz="2000" dirty="0"/>
              </a:p>
              <a:p>
                <a:pPr marL="285750" indent="-285750">
                  <a:buFont typeface="Arial" panose="020B0604020202020204" pitchFamily="34" charset="0"/>
                  <a:buChar char="•"/>
                </a:pPr>
                <a:endParaRPr lang="en-NL" sz="2000"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rad</m:t>
                        </m:r>
                      </m:sub>
                    </m:sSub>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𝑇</m:t>
                        </m:r>
                      </m:e>
                      <m:sup>
                        <m:r>
                          <a:rPr lang="en-US" sz="2000" b="0" i="1" smtClean="0">
                            <a:latin typeface="Cambria Math" panose="02040503050406030204" pitchFamily="18" charset="0"/>
                          </a:rPr>
                          <m:t>4</m:t>
                        </m:r>
                      </m:sup>
                    </m:sSup>
                  </m:oMath>
                </a14:m>
                <a:endParaRPr lang="en-NL" sz="2000" i="1" dirty="0">
                  <a:latin typeface="Cambria Math" panose="02040503050406030204" pitchFamily="18" charset="0"/>
                </a:endParaRPr>
              </a:p>
              <a:p>
                <a:endParaRPr lang="en-NL" sz="2000" i="1" dirty="0">
                  <a:latin typeface="Cambria Math" panose="02040503050406030204" pitchFamily="18" charset="0"/>
                </a:endParaRPr>
              </a:p>
              <a:p>
                <a:endParaRPr lang="en-NL" sz="200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NL" sz="2000" i="1" smtClean="0">
                        <a:latin typeface="Cambria Math" panose="02040503050406030204" pitchFamily="18" charset="0"/>
                      </a:rPr>
                      <m:t>𝛽</m:t>
                    </m:r>
                  </m:oMath>
                </a14:m>
                <a:r>
                  <a:rPr lang="en-NL" sz="2000" dirty="0"/>
                  <a:t> = </a:t>
                </a:r>
                <a14:m>
                  <m:oMath xmlns:m="http://schemas.openxmlformats.org/officeDocument/2006/math">
                    <m:sSub>
                      <m:sSubPr>
                        <m:ctrlPr>
                          <a:rPr lang="en-NL" sz="200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gas</m:t>
                        </m:r>
                      </m:sub>
                    </m:sSub>
                  </m:oMath>
                </a14:m>
                <a:r>
                  <a:rPr lang="en-NL" sz="2000" dirty="0"/>
                  <a:t> fraction</a:t>
                </a:r>
                <a:br>
                  <a:rPr lang="en-NL" sz="2000" dirty="0"/>
                </a:br>
                <a:br>
                  <a:rPr lang="en-NL" sz="2000" dirty="0"/>
                </a:br>
                <a:r>
                  <a:rPr lang="en-NL" sz="2000" dirty="0"/>
                  <a:t>1 - </a:t>
                </a:r>
                <a14:m>
                  <m:oMath xmlns:m="http://schemas.openxmlformats.org/officeDocument/2006/math">
                    <m:r>
                      <a:rPr lang="en-NL" sz="2000" i="1">
                        <a:latin typeface="Cambria Math" panose="02040503050406030204" pitchFamily="18" charset="0"/>
                      </a:rPr>
                      <m:t>𝛽</m:t>
                    </m:r>
                  </m:oMath>
                </a14:m>
                <a:r>
                  <a:rPr lang="en-NL" sz="2000" dirty="0"/>
                  <a:t> = </a:t>
                </a:r>
                <a14:m>
                  <m:oMath xmlns:m="http://schemas.openxmlformats.org/officeDocument/2006/math">
                    <m:sSub>
                      <m:sSubPr>
                        <m:ctrlPr>
                          <a:rPr lang="en-NL" sz="2000" i="1">
                            <a:latin typeface="Cambria Math" panose="02040503050406030204" pitchFamily="18" charset="0"/>
                          </a:rPr>
                        </m:ctrlPr>
                      </m:sSubPr>
                      <m:e>
                        <m:r>
                          <a:rPr lang="en-US" sz="2000" i="1">
                            <a:latin typeface="Cambria Math" panose="02040503050406030204" pitchFamily="18" charset="0"/>
                          </a:rPr>
                          <m:t>𝑃</m:t>
                        </m:r>
                      </m:e>
                      <m:sub>
                        <m:r>
                          <m:rPr>
                            <m:sty m:val="p"/>
                          </m:rPr>
                          <a:rPr lang="en-US" sz="2000" b="0" i="0" smtClean="0">
                            <a:latin typeface="Cambria Math" panose="02040503050406030204" pitchFamily="18" charset="0"/>
                          </a:rPr>
                          <m:t>rad</m:t>
                        </m:r>
                      </m:sub>
                    </m:sSub>
                    <m:r>
                      <a:rPr lang="en-US" sz="2000" b="0" i="0" smtClean="0">
                        <a:latin typeface="Cambria Math" panose="02040503050406030204" pitchFamily="18" charset="0"/>
                      </a:rPr>
                      <m:t> </m:t>
                    </m:r>
                  </m:oMath>
                </a14:m>
                <a:r>
                  <a:rPr lang="en-NL" sz="2000" dirty="0"/>
                  <a:t>fraction</a:t>
                </a:r>
                <a:endParaRPr lang="en-NL" sz="2000" i="1" dirty="0">
                  <a:latin typeface="Cambria Math" panose="02040503050406030204" pitchFamily="18" charset="0"/>
                </a:endParaRPr>
              </a:p>
              <a:p>
                <a:pPr marL="285750" indent="-285750">
                  <a:buFont typeface="Arial" panose="020B0604020202020204" pitchFamily="34" charset="0"/>
                  <a:buChar char="•"/>
                </a:pPr>
                <a:endParaRPr lang="en-NL" sz="2000" i="1" dirty="0">
                  <a:latin typeface="Cambria Math" panose="02040503050406030204" pitchFamily="18" charset="0"/>
                </a:endParaRPr>
              </a:p>
              <a:p>
                <a:pPr marL="285750" indent="-285750">
                  <a:buFont typeface="Arial" panose="020B0604020202020204" pitchFamily="34" charset="0"/>
                  <a:buChar char="•"/>
                </a:pPr>
                <a:endParaRPr lang="en-NL" sz="2000" i="1" dirty="0">
                  <a:latin typeface="Cambria Math" panose="02040503050406030204" pitchFamily="18" charset="0"/>
                </a:endParaRPr>
              </a:p>
              <a:p>
                <a:pPr marL="285750" indent="-285750">
                  <a:buFont typeface="Arial" panose="020B0604020202020204" pitchFamily="34" charset="0"/>
                  <a:buChar char="•"/>
                </a:pPr>
                <a:r>
                  <a:rPr lang="en-NL" sz="2000" dirty="0"/>
                  <a:t>If 1 - </a:t>
                </a:r>
                <a14:m>
                  <m:oMath xmlns:m="http://schemas.openxmlformats.org/officeDocument/2006/math">
                    <m:r>
                      <a:rPr lang="en-NL" sz="2000" i="1">
                        <a:latin typeface="Cambria Math" panose="02040503050406030204" pitchFamily="18" charset="0"/>
                      </a:rPr>
                      <m:t>𝛽</m:t>
                    </m:r>
                  </m:oMath>
                </a14:m>
                <a:r>
                  <a:rPr lang="en-NL" sz="2000" dirty="0"/>
                  <a:t> &gt; 9.2%</a:t>
                </a:r>
                <a14:m>
                  <m:oMath xmlns:m="http://schemas.openxmlformats.org/officeDocument/2006/math">
                    <m:r>
                      <a:rPr lang="en-US" sz="2000" b="0" i="0" dirty="0" smtClean="0">
                        <a:latin typeface="Cambria Math" panose="02040503050406030204" pitchFamily="18" charset="0"/>
                      </a:rPr>
                      <m:t>, </m:t>
                    </m:r>
                  </m:oMath>
                </a14:m>
                <a:br>
                  <a:rPr lang="en-US" sz="2000" b="0" i="0" dirty="0">
                    <a:latin typeface="Cambria Math" panose="02040503050406030204" pitchFamily="18" charset="0"/>
                  </a:rPr>
                </a:br>
                <a14:m>
                  <m:oMath xmlns:m="http://schemas.openxmlformats.org/officeDocument/2006/math">
                    <m:sSub>
                      <m:sSubPr>
                        <m:ctrlPr>
                          <a:rPr lang="en-NL" sz="2000" i="1">
                            <a:latin typeface="Cambria Math" panose="02040503050406030204" pitchFamily="18" charset="0"/>
                          </a:rPr>
                        </m:ctrlPr>
                      </m:sSubPr>
                      <m:e>
                        <m:r>
                          <a:rPr lang="en-US" sz="2000" i="1">
                            <a:latin typeface="Cambria Math" panose="02040503050406030204" pitchFamily="18" charset="0"/>
                          </a:rPr>
                          <m:t>𝑃</m:t>
                        </m:r>
                      </m:e>
                      <m:sub>
                        <m:r>
                          <m:rPr>
                            <m:sty m:val="p"/>
                          </m:rPr>
                          <a:rPr lang="en-US" sz="2000">
                            <a:latin typeface="Cambria Math" panose="02040503050406030204" pitchFamily="18" charset="0"/>
                          </a:rPr>
                          <m:t>rad</m:t>
                        </m:r>
                      </m:sub>
                    </m:sSub>
                  </m:oMath>
                </a14:m>
                <a:r>
                  <a:rPr lang="en-NL" sz="2000" dirty="0"/>
                  <a:t> dominates &amp; gas remains classical, i.e.,</a:t>
                </a:r>
                <a:br>
                  <a:rPr lang="en-NL" sz="2000" dirty="0"/>
                </a:br>
                <a:r>
                  <a:rPr lang="en-NL" sz="2000" dirty="0"/>
                  <a:t>kT rises quicker than </a:t>
                </a:r>
                <a14:m>
                  <m:oMath xmlns:m="http://schemas.openxmlformats.org/officeDocument/2006/math">
                    <m:sSub>
                      <m:sSubPr>
                        <m:ctrlPr>
                          <a:rPr lang="en-NL" sz="2000" i="1">
                            <a:latin typeface="Cambria Math" panose="02040503050406030204" pitchFamily="18" charset="0"/>
                          </a:rPr>
                        </m:ctrlPr>
                      </m:sSubPr>
                      <m:e>
                        <m:r>
                          <a:rPr lang="en-US" sz="2000" i="1">
                            <a:latin typeface="Cambria Math" panose="02040503050406030204" pitchFamily="18" charset="0"/>
                          </a:rPr>
                          <m:t>𝐸</m:t>
                        </m:r>
                      </m:e>
                      <m:sub>
                        <m:r>
                          <m:rPr>
                            <m:sty m:val="p"/>
                          </m:rPr>
                          <a:rPr lang="en-US" sz="2000">
                            <a:latin typeface="Cambria Math" panose="02040503050406030204" pitchFamily="18" charset="0"/>
                          </a:rPr>
                          <m:t>F</m:t>
                        </m:r>
                      </m:sub>
                    </m:sSub>
                  </m:oMath>
                </a14:m>
                <a:r>
                  <a:rPr lang="en-NL" sz="2000" dirty="0"/>
                  <a:t> </a:t>
                </a:r>
              </a:p>
              <a:p>
                <a:pPr marL="285750" indent="-285750">
                  <a:buFont typeface="Arial" panose="020B0604020202020204" pitchFamily="34" charset="0"/>
                  <a:buChar char="•"/>
                </a:pPr>
                <a:endParaRPr lang="en-NL" sz="2000" dirty="0"/>
              </a:p>
            </p:txBody>
          </p:sp>
        </mc:Choice>
        <mc:Fallback xmlns="">
          <p:sp>
            <p:nvSpPr>
              <p:cNvPr id="5" name="TextBox 4">
                <a:extLst>
                  <a:ext uri="{FF2B5EF4-FFF2-40B4-BE49-F238E27FC236}">
                    <a16:creationId xmlns:a16="http://schemas.microsoft.com/office/drawing/2014/main" id="{55A4B6D6-2DC0-AD4A-A3D3-276F50180FF3}"/>
                  </a:ext>
                </a:extLst>
              </p:cNvPr>
              <p:cNvSpPr txBox="1">
                <a:spLocks noRot="1" noChangeAspect="1" noMove="1" noResize="1" noEditPoints="1" noAdjustHandles="1" noChangeArrowheads="1" noChangeShapeType="1" noTextEdit="1"/>
              </p:cNvSpPr>
              <p:nvPr/>
            </p:nvSpPr>
            <p:spPr>
              <a:xfrm>
                <a:off x="439838" y="1331089"/>
                <a:ext cx="5139160" cy="5045740"/>
              </a:xfrm>
              <a:prstGeom prst="rect">
                <a:avLst/>
              </a:prstGeom>
              <a:blipFill>
                <a:blip r:embed="rId4"/>
                <a:stretch>
                  <a:fillRect l="-985" t="-501"/>
                </a:stretch>
              </a:blipFill>
            </p:spPr>
            <p:txBody>
              <a:bodyPr/>
              <a:lstStyle/>
              <a:p>
                <a:r>
                  <a:rPr lang="en-NL">
                    <a:noFill/>
                  </a:rPr>
                  <a:t> </a:t>
                </a:r>
              </a:p>
            </p:txBody>
          </p:sp>
        </mc:Fallback>
      </mc:AlternateContent>
      <p:sp>
        <p:nvSpPr>
          <p:cNvPr id="6" name="Slide Number Placeholder 5">
            <a:extLst>
              <a:ext uri="{FF2B5EF4-FFF2-40B4-BE49-F238E27FC236}">
                <a16:creationId xmlns:a16="http://schemas.microsoft.com/office/drawing/2014/main" id="{01035451-C780-3242-B9A4-F4BB10921C3E}"/>
              </a:ext>
            </a:extLst>
          </p:cNvPr>
          <p:cNvSpPr>
            <a:spLocks noGrp="1"/>
          </p:cNvSpPr>
          <p:nvPr>
            <p:ph type="sldNum" sz="quarter" idx="12"/>
          </p:nvPr>
        </p:nvSpPr>
        <p:spPr/>
        <p:txBody>
          <a:bodyPr/>
          <a:lstStyle/>
          <a:p>
            <a:fld id="{B606BA45-D5F6-D346-88B4-B517E36C99C0}" type="slidenum">
              <a:rPr lang="en-NL" smtClean="0"/>
              <a:t>10</a:t>
            </a:fld>
            <a:endParaRPr lang="en-NL"/>
          </a:p>
        </p:txBody>
      </p:sp>
    </p:spTree>
    <p:extLst>
      <p:ext uri="{BB962C8B-B14F-4D97-AF65-F5344CB8AC3E}">
        <p14:creationId xmlns:p14="http://schemas.microsoft.com/office/powerpoint/2010/main" val="3654913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High Mass Regime</a:t>
            </a:r>
            <a:endParaRPr lang="en-GB" sz="4000" dirty="0">
              <a:solidFill>
                <a:schemeClr val="bg1"/>
              </a:solidFill>
              <a:ea typeface="Cambria" panose="02040503050406030204" pitchFamily="18" charset="0"/>
            </a:endParaRPr>
          </a:p>
        </p:txBody>
      </p:sp>
      <p:pic>
        <p:nvPicPr>
          <p:cNvPr id="16386" name="Picture 2">
            <a:extLst>
              <a:ext uri="{FF2B5EF4-FFF2-40B4-BE49-F238E27FC236}">
                <a16:creationId xmlns:a16="http://schemas.microsoft.com/office/drawing/2014/main" id="{4F526B0E-C759-C84B-8441-AB040BF97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3438"/>
            <a:ext cx="6084562" cy="60845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FFF199-1453-6240-9FD2-F98AC79CE6AA}"/>
                  </a:ext>
                </a:extLst>
              </p:cNvPr>
              <p:cNvSpPr txBox="1"/>
              <p:nvPr/>
            </p:nvSpPr>
            <p:spPr>
              <a:xfrm>
                <a:off x="6782765" y="995422"/>
                <a:ext cx="5173883" cy="5509200"/>
              </a:xfrm>
              <a:prstGeom prst="rect">
                <a:avLst/>
              </a:prstGeom>
              <a:noFill/>
            </p:spPr>
            <p:txBody>
              <a:bodyPr wrap="square" rtlCol="0">
                <a:spAutoFit/>
              </a:bodyPr>
              <a:lstStyle/>
              <a:p>
                <a:pPr marL="285750" indent="-285750">
                  <a:buFont typeface="Arial" panose="020B0604020202020204" pitchFamily="34" charset="0"/>
                  <a:buChar char="•"/>
                </a:pPr>
                <a:r>
                  <a:rPr lang="en-NL" dirty="0"/>
                  <a:t>Fusion stops when it reaches Fe</a:t>
                </a:r>
              </a:p>
              <a:p>
                <a:endParaRPr lang="en-NL" sz="280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 ~ 10^10</m:t>
                    </m:r>
                  </m:oMath>
                </a14:m>
                <a:r>
                  <a:rPr lang="en-NL" dirty="0"/>
                  <a:t> K, flood of neutrinos via weak interactions – neutrino cooling – Degenerate Fe</a:t>
                </a:r>
              </a:p>
              <a:p>
                <a:pPr marL="285750" indent="-285750">
                  <a:buFont typeface="Arial" panose="020B0604020202020204" pitchFamily="34" charset="0"/>
                  <a:buChar char="•"/>
                </a:pPr>
                <a:endParaRPr lang="en-NL" sz="2800" dirty="0"/>
              </a:p>
              <a:p>
                <a:pPr marL="285750" indent="-285750">
                  <a:buFont typeface="Arial" panose="020B0604020202020204" pitchFamily="34" charset="0"/>
                  <a:buChar char="•"/>
                </a:pPr>
                <a:r>
                  <a:rPr lang="en-NL" dirty="0"/>
                  <a:t>Fe photo-disintegration:</a:t>
                </a:r>
              </a:p>
              <a:p>
                <a:endParaRPr lang="en-NL" sz="2800" dirty="0"/>
              </a:p>
              <a:p>
                <a:endParaRPr lang="en-NL" sz="2800" dirty="0"/>
              </a:p>
              <a:p>
                <a:pPr marL="285750" indent="-285750">
                  <a:buFont typeface="Arial" panose="020B0604020202020204" pitchFamily="34" charset="0"/>
                  <a:buChar char="•"/>
                </a:pPr>
                <a14:m>
                  <m:oMath xmlns:m="http://schemas.openxmlformats.org/officeDocument/2006/math">
                    <m:r>
                      <a:rPr lang="en-NL"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&gt;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m:rPr>
                        <m:sty m:val="p"/>
                      </m:rPr>
                      <a:rPr lang="en-US" b="0" i="0" smtClean="0">
                        <a:latin typeface="Cambria Math" panose="02040503050406030204" pitchFamily="18" charset="0"/>
                        <a:ea typeface="Cambria Math" panose="02040503050406030204" pitchFamily="18" charset="0"/>
                      </a:rPr>
                      <m:t>g</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m</m:t>
                        </m:r>
                      </m:e>
                      <m:sup>
                        <m:r>
                          <a:rPr lang="en-US" b="0" i="0" smtClean="0">
                            <a:latin typeface="Cambria Math" panose="02040503050406030204" pitchFamily="18" charset="0"/>
                            <a:ea typeface="Cambria Math" panose="02040503050406030204" pitchFamily="18" charset="0"/>
                          </a:rPr>
                          <m:t>−3</m:t>
                        </m:r>
                      </m:sup>
                    </m:sSup>
                    <m:r>
                      <a:rPr lang="en-US" b="0" i="0" smtClean="0">
                        <a:latin typeface="Cambria Math" panose="02040503050406030204" pitchFamily="18" charset="0"/>
                        <a:ea typeface="Cambria Math" panose="02040503050406030204" pitchFamily="18" charset="0"/>
                      </a:rPr>
                      <m:t>, </m:t>
                    </m:r>
                  </m:oMath>
                </a14:m>
                <a:r>
                  <a:rPr lang="en-NL" dirty="0"/>
                  <a:t>electron capture:</a:t>
                </a:r>
              </a:p>
              <a:p>
                <a:endParaRPr lang="en-NL" sz="2800" dirty="0"/>
              </a:p>
              <a:p>
                <a:endParaRPr lang="en-NL" sz="2800" dirty="0"/>
              </a:p>
              <a:p>
                <a:pPr marL="285750" indent="-285750">
                  <a:buFont typeface="Arial" panose="020B0604020202020204" pitchFamily="34" charset="0"/>
                  <a:buChar char="•"/>
                </a:pPr>
                <a:r>
                  <a:rPr lang="en-NL" dirty="0"/>
                  <a:t>Decrease in effective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m:rPr>
                            <m:sty m:val="p"/>
                          </m:rPr>
                          <a:rPr lang="en-US" b="0" i="0" smtClean="0">
                            <a:latin typeface="Cambria Math" panose="02040503050406030204" pitchFamily="18" charset="0"/>
                          </a:rPr>
                          <m:t>Ch</m:t>
                        </m:r>
                      </m:sub>
                    </m:sSub>
                  </m:oMath>
                </a14:m>
                <a:endParaRPr lang="en-NL" dirty="0"/>
              </a:p>
              <a:p>
                <a:endParaRPr lang="en-NL" sz="2800" dirty="0"/>
              </a:p>
              <a:p>
                <a:pPr marL="285750" indent="-285750">
                  <a:buFont typeface="Arial" panose="020B0604020202020204" pitchFamily="34" charset="0"/>
                  <a:buChar char="•"/>
                </a:pPr>
                <a:r>
                  <a:rPr lang="en-NL" dirty="0"/>
                  <a:t>Pair-production (extremely massive):</a:t>
                </a:r>
                <a:br>
                  <a:rPr lang="en-NL" dirty="0"/>
                </a:br>
                <a:endParaRPr lang="en-NL" sz="700" dirty="0"/>
              </a:p>
              <a:p>
                <a:r>
                  <a:rPr lang="en-NL" dirty="0">
                    <a:ea typeface="Cambria Math" panose="02040503050406030204" pitchFamily="18" charset="0"/>
                  </a:rPr>
                  <a:t>                 </a:t>
                </a:r>
                <a14:m>
                  <m:oMath xmlns:m="http://schemas.openxmlformats.org/officeDocument/2006/math">
                    <m:r>
                      <a:rPr lang="en-NL" i="1" smtClean="0">
                        <a:latin typeface="Cambria Math" panose="02040503050406030204" pitchFamily="18" charset="0"/>
                        <a:ea typeface="Cambria Math" panose="02040503050406030204" pitchFamily="18" charset="0"/>
                      </a:rPr>
                      <m:t>𝛾</m:t>
                    </m:r>
                  </m:oMath>
                </a14:m>
                <a:r>
                  <a:rPr lang="en-NL" dirty="0"/>
                  <a:t> </a:t>
                </a:r>
                <a14:m>
                  <m:oMath xmlns:m="http://schemas.openxmlformats.org/officeDocument/2006/math">
                    <m:r>
                      <a:rPr lang="en-US" b="0" i="0" dirty="0" smtClean="0">
                        <a:latin typeface="Cambria Math" panose="02040503050406030204" pitchFamily="18" charset="0"/>
                      </a:rPr>
                      <m:t>           </m:t>
                    </m:r>
                    <m:sSup>
                      <m:sSupPr>
                        <m:ctrlPr>
                          <a:rPr lang="en-NL" i="1" dirty="0" smtClean="0">
                            <a:latin typeface="Cambria Math" panose="02040503050406030204" pitchFamily="18" charset="0"/>
                          </a:rPr>
                        </m:ctrlPr>
                      </m:sSupPr>
                      <m:e>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a14:m>
                <a:endParaRPr lang="en-NL" dirty="0"/>
              </a:p>
            </p:txBody>
          </p:sp>
        </mc:Choice>
        <mc:Fallback xmlns="">
          <p:sp>
            <p:nvSpPr>
              <p:cNvPr id="4" name="TextBox 3">
                <a:extLst>
                  <a:ext uri="{FF2B5EF4-FFF2-40B4-BE49-F238E27FC236}">
                    <a16:creationId xmlns:a16="http://schemas.microsoft.com/office/drawing/2014/main" id="{F6FFF199-1453-6240-9FD2-F98AC79CE6AA}"/>
                  </a:ext>
                </a:extLst>
              </p:cNvPr>
              <p:cNvSpPr txBox="1">
                <a:spLocks noRot="1" noChangeAspect="1" noMove="1" noResize="1" noEditPoints="1" noAdjustHandles="1" noChangeArrowheads="1" noChangeShapeType="1" noTextEdit="1"/>
              </p:cNvSpPr>
              <p:nvPr/>
            </p:nvSpPr>
            <p:spPr>
              <a:xfrm>
                <a:off x="6782765" y="995422"/>
                <a:ext cx="5173883" cy="5509200"/>
              </a:xfrm>
              <a:prstGeom prst="rect">
                <a:avLst/>
              </a:prstGeom>
              <a:blipFill>
                <a:blip r:embed="rId4"/>
                <a:stretch>
                  <a:fillRect l="-980" t="-460"/>
                </a:stretch>
              </a:blipFill>
            </p:spPr>
            <p:txBody>
              <a:bodyPr/>
              <a:lstStyle/>
              <a:p>
                <a:r>
                  <a:rPr lang="en-NL">
                    <a:noFill/>
                  </a:rPr>
                  <a:t> </a:t>
                </a:r>
              </a:p>
            </p:txBody>
          </p:sp>
        </mc:Fallback>
      </mc:AlternateContent>
      <p:pic>
        <p:nvPicPr>
          <p:cNvPr id="6" name="Picture 5">
            <a:extLst>
              <a:ext uri="{FF2B5EF4-FFF2-40B4-BE49-F238E27FC236}">
                <a16:creationId xmlns:a16="http://schemas.microsoft.com/office/drawing/2014/main" id="{949789A7-6A00-C94B-8EE9-3266B1A61754}"/>
              </a:ext>
            </a:extLst>
          </p:cNvPr>
          <p:cNvPicPr>
            <a:picLocks noChangeAspect="1"/>
          </p:cNvPicPr>
          <p:nvPr/>
        </p:nvPicPr>
        <p:blipFill rotWithShape="1">
          <a:blip r:embed="rId5"/>
          <a:srcRect t="22247" b="12216"/>
          <a:stretch/>
        </p:blipFill>
        <p:spPr>
          <a:xfrm>
            <a:off x="7603883" y="4295383"/>
            <a:ext cx="1922082" cy="294469"/>
          </a:xfrm>
          <a:prstGeom prst="rect">
            <a:avLst/>
          </a:prstGeom>
        </p:spPr>
      </p:pic>
      <p:pic>
        <p:nvPicPr>
          <p:cNvPr id="7" name="Picture 6">
            <a:extLst>
              <a:ext uri="{FF2B5EF4-FFF2-40B4-BE49-F238E27FC236}">
                <a16:creationId xmlns:a16="http://schemas.microsoft.com/office/drawing/2014/main" id="{7BB5811F-4F5D-6847-B2B8-414116B96FA8}"/>
              </a:ext>
            </a:extLst>
          </p:cNvPr>
          <p:cNvPicPr>
            <a:picLocks noChangeAspect="1"/>
          </p:cNvPicPr>
          <p:nvPr/>
        </p:nvPicPr>
        <p:blipFill rotWithShape="1">
          <a:blip r:embed="rId6"/>
          <a:srcRect t="23914"/>
          <a:stretch/>
        </p:blipFill>
        <p:spPr>
          <a:xfrm>
            <a:off x="7534433" y="3139989"/>
            <a:ext cx="2374177" cy="388244"/>
          </a:xfrm>
          <a:prstGeom prst="rect">
            <a:avLst/>
          </a:prstGeom>
        </p:spPr>
      </p:pic>
      <p:pic>
        <p:nvPicPr>
          <p:cNvPr id="9" name="Picture 8">
            <a:extLst>
              <a:ext uri="{FF2B5EF4-FFF2-40B4-BE49-F238E27FC236}">
                <a16:creationId xmlns:a16="http://schemas.microsoft.com/office/drawing/2014/main" id="{931CA2C2-14FF-004B-91A9-89C7E6CCE77C}"/>
              </a:ext>
            </a:extLst>
          </p:cNvPr>
          <p:cNvPicPr>
            <a:picLocks noChangeAspect="1"/>
          </p:cNvPicPr>
          <p:nvPr/>
        </p:nvPicPr>
        <p:blipFill rotWithShape="1">
          <a:blip r:embed="rId5"/>
          <a:srcRect l="40884" t="22247" r="35630" b="12216"/>
          <a:stretch/>
        </p:blipFill>
        <p:spPr>
          <a:xfrm>
            <a:off x="7980061" y="6065729"/>
            <a:ext cx="451413" cy="294469"/>
          </a:xfrm>
          <a:prstGeom prst="rect">
            <a:avLst/>
          </a:prstGeom>
        </p:spPr>
      </p:pic>
      <p:sp>
        <p:nvSpPr>
          <p:cNvPr id="8" name="Slide Number Placeholder 7">
            <a:extLst>
              <a:ext uri="{FF2B5EF4-FFF2-40B4-BE49-F238E27FC236}">
                <a16:creationId xmlns:a16="http://schemas.microsoft.com/office/drawing/2014/main" id="{4BBAB23A-B2AF-3347-BA70-8D750E29119C}"/>
              </a:ext>
            </a:extLst>
          </p:cNvPr>
          <p:cNvSpPr>
            <a:spLocks noGrp="1"/>
          </p:cNvSpPr>
          <p:nvPr>
            <p:ph type="sldNum" sz="quarter" idx="12"/>
          </p:nvPr>
        </p:nvSpPr>
        <p:spPr/>
        <p:txBody>
          <a:bodyPr/>
          <a:lstStyle/>
          <a:p>
            <a:fld id="{B606BA45-D5F6-D346-88B4-B517E36C99C0}" type="slidenum">
              <a:rPr lang="en-NL" smtClean="0"/>
              <a:t>11</a:t>
            </a:fld>
            <a:endParaRPr lang="en-NL"/>
          </a:p>
        </p:txBody>
      </p:sp>
    </p:spTree>
    <p:extLst>
      <p:ext uri="{BB962C8B-B14F-4D97-AF65-F5344CB8AC3E}">
        <p14:creationId xmlns:p14="http://schemas.microsoft.com/office/powerpoint/2010/main" val="56230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Supernova</a:t>
            </a:r>
            <a:endParaRPr lang="en-GB" sz="4000" dirty="0">
              <a:solidFill>
                <a:schemeClr val="bg1"/>
              </a:solidFill>
              <a:ea typeface="Cambria" panose="02040503050406030204" pitchFamily="18" charset="0"/>
            </a:endParaRPr>
          </a:p>
        </p:txBody>
      </p:sp>
      <p:pic>
        <p:nvPicPr>
          <p:cNvPr id="18434" name="Picture 2" descr="Brightest supernova ever recorded ">
            <a:extLst>
              <a:ext uri="{FF2B5EF4-FFF2-40B4-BE49-F238E27FC236}">
                <a16:creationId xmlns:a16="http://schemas.microsoft.com/office/drawing/2014/main" id="{0D53D255-AA38-604E-9939-845B8AEA6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566" y="-11576"/>
            <a:ext cx="4587433" cy="344057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29BD0C89-8D0B-C84F-A6A9-0FCA7C1F41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62" r="13907"/>
          <a:stretch/>
        </p:blipFill>
        <p:spPr bwMode="auto">
          <a:xfrm>
            <a:off x="7604566" y="3437087"/>
            <a:ext cx="4587434" cy="34209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D1E16F-A12A-0B44-B432-F2AAC6FDD25E}"/>
                  </a:ext>
                </a:extLst>
              </p:cNvPr>
              <p:cNvSpPr txBox="1"/>
              <p:nvPr/>
            </p:nvSpPr>
            <p:spPr>
              <a:xfrm>
                <a:off x="289365" y="1322111"/>
                <a:ext cx="7234175" cy="5139869"/>
              </a:xfrm>
              <a:prstGeom prst="rect">
                <a:avLst/>
              </a:prstGeom>
              <a:noFill/>
            </p:spPr>
            <p:txBody>
              <a:bodyPr wrap="square" rtlCol="0">
                <a:spAutoFit/>
              </a:bodyPr>
              <a:lstStyle/>
              <a:p>
                <a:pPr marL="285750" indent="-285750">
                  <a:buFont typeface="Arial" panose="020B0604020202020204" pitchFamily="34" charset="0"/>
                  <a:buChar char="•"/>
                </a:pPr>
                <a:r>
                  <a:rPr lang="en-NL" sz="2000" dirty="0"/>
                  <a:t>Dynamical core collapse,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m:rPr>
                            <m:sty m:val="p"/>
                          </m:rPr>
                          <a:rPr lang="en-US" sz="2000" b="0" i="0" smtClean="0">
                            <a:latin typeface="Cambria Math" panose="02040503050406030204" pitchFamily="18" charset="0"/>
                          </a:rPr>
                          <m:t>inf</m:t>
                        </m:r>
                      </m:sub>
                    </m:sSub>
                    <m:r>
                      <a:rPr lang="en-US" sz="2000" b="0" i="1" smtClean="0">
                        <a:latin typeface="Cambria Math" panose="02040503050406030204" pitchFamily="18" charset="0"/>
                      </a:rPr>
                      <m:t> ~ </m:t>
                    </m:r>
                    <m:r>
                      <m:rPr>
                        <m:sty m:val="p"/>
                      </m:rPr>
                      <a:rPr lang="en-US" sz="2000" b="0" i="0" smtClean="0">
                        <a:latin typeface="Cambria Math" panose="02040503050406030204" pitchFamily="18" charset="0"/>
                      </a:rPr>
                      <m:t>ms</m:t>
                    </m:r>
                  </m:oMath>
                </a14:m>
                <a:endParaRPr lang="en-NL" sz="2000" dirty="0"/>
              </a:p>
              <a:p>
                <a:endParaRPr lang="en-NL" sz="2800" dirty="0"/>
              </a:p>
              <a:p>
                <a:pPr marL="285750" indent="-285750">
                  <a:buFont typeface="Arial" panose="020B0604020202020204" pitchFamily="34" charset="0"/>
                  <a:buChar char="•"/>
                </a:pPr>
                <a:r>
                  <a:rPr lang="en-NL" sz="2000" dirty="0"/>
                  <a:t>Inner core contracts quicker</a:t>
                </a:r>
              </a:p>
              <a:p>
                <a:pPr marL="285750" indent="-285750">
                  <a:buFont typeface="Arial" panose="020B0604020202020204" pitchFamily="34" charset="0"/>
                  <a:buChar char="•"/>
                </a:pPr>
                <a:endParaRPr lang="en-NL" sz="2800" dirty="0"/>
              </a:p>
              <a:p>
                <a:pPr marL="285750" indent="-285750">
                  <a:buFont typeface="Arial" panose="020B0604020202020204" pitchFamily="34" charset="0"/>
                  <a:buChar char="•"/>
                </a:pPr>
                <a14:m>
                  <m:oMath xmlns:m="http://schemas.openxmlformats.org/officeDocument/2006/math">
                    <m:r>
                      <a:rPr lang="en-NL" sz="2000" i="1">
                        <a:latin typeface="Cambria Math" panose="02040503050406030204" pitchFamily="18" charset="0"/>
                        <a:ea typeface="Cambria Math" panose="02040503050406030204" pitchFamily="18" charset="0"/>
                      </a:rPr>
                      <m:t>𝜌</m:t>
                    </m:r>
                    <m:r>
                      <a:rPr lang="en-US" sz="2000" i="1">
                        <a:latin typeface="Cambria Math" panose="02040503050406030204" pitchFamily="18" charset="0"/>
                        <a:ea typeface="Cambria Math" panose="02040503050406030204" pitchFamily="18" charset="0"/>
                      </a:rPr>
                      <m:t>&gt;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14</m:t>
                        </m:r>
                      </m:sup>
                    </m:sSup>
                    <m:r>
                      <m:rPr>
                        <m:sty m:val="p"/>
                      </m:rPr>
                      <a:rPr lang="en-US" sz="2000">
                        <a:latin typeface="Cambria Math" panose="02040503050406030204" pitchFamily="18" charset="0"/>
                        <a:ea typeface="Cambria Math" panose="02040503050406030204" pitchFamily="18" charset="0"/>
                      </a:rPr>
                      <m:t>g</m:t>
                    </m:r>
                    <m:r>
                      <a:rPr lang="en-US" sz="2000">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c</m:t>
                    </m:r>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m</m:t>
                        </m:r>
                      </m:e>
                      <m:sup>
                        <m:r>
                          <a:rPr lang="en-US" sz="2000">
                            <a:latin typeface="Cambria Math" panose="02040503050406030204" pitchFamily="18" charset="0"/>
                            <a:ea typeface="Cambria Math" panose="02040503050406030204" pitchFamily="18" charset="0"/>
                          </a:rPr>
                          <m:t>−3</m:t>
                        </m:r>
                      </m:sup>
                    </m:sSup>
                  </m:oMath>
                </a14:m>
                <a:r>
                  <a:rPr lang="en-NL" sz="2000" dirty="0"/>
                  <a:t>, neutron degeneracy + strong force repulsion</a:t>
                </a:r>
              </a:p>
              <a:p>
                <a:pPr marL="285750" indent="-285750">
                  <a:buFont typeface="Arial" panose="020B0604020202020204" pitchFamily="34" charset="0"/>
                  <a:buChar char="•"/>
                </a:pPr>
                <a:endParaRPr lang="en-NL" sz="2800" dirty="0"/>
              </a:p>
              <a:p>
                <a:pPr marL="285750" indent="-285750">
                  <a:buFont typeface="Arial" panose="020B0604020202020204" pitchFamily="34" charset="0"/>
                  <a:buChar char="•"/>
                </a:pPr>
                <a:r>
                  <a:rPr lang="en-NL" sz="2000" dirty="0"/>
                  <a:t>Core bounce and shock</a:t>
                </a:r>
              </a:p>
              <a:p>
                <a:pPr marL="285750" indent="-285750">
                  <a:buFont typeface="Arial" panose="020B0604020202020204" pitchFamily="34" charset="0"/>
                  <a:buChar char="•"/>
                </a:pPr>
                <a:endParaRPr lang="en-NL" sz="2800" dirty="0"/>
              </a:p>
              <a:p>
                <a:pPr marL="285750" indent="-285750">
                  <a:buFont typeface="Arial" panose="020B0604020202020204" pitchFamily="34" charset="0"/>
                  <a:buChar char="•"/>
                </a:pPr>
                <a:r>
                  <a:rPr lang="en-NL" sz="2000" dirty="0"/>
                  <a:t>Shock stalls due to increased photo-disintegration + </a:t>
                </a:r>
                <a14:m>
                  <m:oMath xmlns:m="http://schemas.openxmlformats.org/officeDocument/2006/math">
                    <m:sSup>
                      <m:sSupPr>
                        <m:ctrlPr>
                          <a:rPr lang="en-NL" sz="2000" i="1" dirty="0">
                            <a:latin typeface="Cambria Math" panose="02040503050406030204" pitchFamily="18" charset="0"/>
                          </a:rPr>
                        </m:ctrlPr>
                      </m:sSupPr>
                      <m:e>
                        <m:r>
                          <m:rPr>
                            <m:sty m:val="p"/>
                          </m:rPr>
                          <a:rPr lang="en-US" sz="2000" dirty="0">
                            <a:latin typeface="Cambria Math" panose="02040503050406030204" pitchFamily="18" charset="0"/>
                          </a:rPr>
                          <m:t>e</m:t>
                        </m:r>
                      </m:e>
                      <m:sup>
                        <m:r>
                          <a:rPr lang="en-US" sz="2000" i="1" dirty="0">
                            <a:latin typeface="Cambria Math" panose="02040503050406030204" pitchFamily="18" charset="0"/>
                          </a:rPr>
                          <m:t>−</m:t>
                        </m:r>
                      </m:sup>
                    </m:sSup>
                  </m:oMath>
                </a14:m>
                <a:r>
                  <a:rPr lang="en-NL" sz="2000" dirty="0"/>
                  <a:t> capture</a:t>
                </a:r>
              </a:p>
              <a:p>
                <a:pPr marL="285750" indent="-285750">
                  <a:buFont typeface="Arial" panose="020B0604020202020204" pitchFamily="34" charset="0"/>
                  <a:buChar char="•"/>
                </a:pPr>
                <a:endParaRPr lang="en-NL" sz="2800" dirty="0"/>
              </a:p>
              <a:p>
                <a:pPr marL="285750" indent="-285750">
                  <a:buFont typeface="Arial" panose="020B0604020202020204" pitchFamily="34" charset="0"/>
                  <a:buChar char="•"/>
                </a:pPr>
                <a:r>
                  <a:rPr lang="en-NL" sz="2000" dirty="0"/>
                  <a:t>𝜈 produced inside contracting core are trapped – neutrinosphere</a:t>
                </a:r>
              </a:p>
              <a:p>
                <a:pPr marL="285750" indent="-285750">
                  <a:buFont typeface="Arial" panose="020B0604020202020204" pitchFamily="34" charset="0"/>
                  <a:buChar char="•"/>
                </a:pPr>
                <a:endParaRPr lang="en-NL" sz="2800" dirty="0"/>
              </a:p>
              <a:p>
                <a:pPr marL="285750" indent="-285750">
                  <a:buFont typeface="Arial" panose="020B0604020202020204" pitchFamily="34" charset="0"/>
                  <a:buChar char="•"/>
                </a:pPr>
                <a:r>
                  <a:rPr lang="en-NL" sz="2000" dirty="0"/>
                  <a:t>𝜈 diffuse into shock front, refuel it and BOOM!!</a:t>
                </a:r>
              </a:p>
              <a:p>
                <a:pPr marL="285750" indent="-285750">
                  <a:buFont typeface="Arial" panose="020B0604020202020204" pitchFamily="34" charset="0"/>
                  <a:buChar char="•"/>
                </a:pPr>
                <a:endParaRPr lang="en-NL" sz="2000" dirty="0"/>
              </a:p>
            </p:txBody>
          </p:sp>
        </mc:Choice>
        <mc:Fallback xmlns="">
          <p:sp>
            <p:nvSpPr>
              <p:cNvPr id="5" name="TextBox 4">
                <a:extLst>
                  <a:ext uri="{FF2B5EF4-FFF2-40B4-BE49-F238E27FC236}">
                    <a16:creationId xmlns:a16="http://schemas.microsoft.com/office/drawing/2014/main" id="{CDD1E16F-A12A-0B44-B432-F2AAC6FDD25E}"/>
                  </a:ext>
                </a:extLst>
              </p:cNvPr>
              <p:cNvSpPr txBox="1">
                <a:spLocks noRot="1" noChangeAspect="1" noMove="1" noResize="1" noEditPoints="1" noAdjustHandles="1" noChangeArrowheads="1" noChangeShapeType="1" noTextEdit="1"/>
              </p:cNvSpPr>
              <p:nvPr/>
            </p:nvSpPr>
            <p:spPr>
              <a:xfrm>
                <a:off x="289365" y="1322111"/>
                <a:ext cx="7234175" cy="5139869"/>
              </a:xfrm>
              <a:prstGeom prst="rect">
                <a:avLst/>
              </a:prstGeom>
              <a:blipFill>
                <a:blip r:embed="rId5"/>
                <a:stretch>
                  <a:fillRect l="-701" t="-741"/>
                </a:stretch>
              </a:blipFill>
            </p:spPr>
            <p:txBody>
              <a:bodyPr/>
              <a:lstStyle/>
              <a:p>
                <a:r>
                  <a:rPr lang="en-NL">
                    <a:noFill/>
                  </a:rPr>
                  <a:t> </a:t>
                </a:r>
              </a:p>
            </p:txBody>
          </p:sp>
        </mc:Fallback>
      </mc:AlternateContent>
      <p:sp>
        <p:nvSpPr>
          <p:cNvPr id="8" name="Slide Number Placeholder 7">
            <a:extLst>
              <a:ext uri="{FF2B5EF4-FFF2-40B4-BE49-F238E27FC236}">
                <a16:creationId xmlns:a16="http://schemas.microsoft.com/office/drawing/2014/main" id="{E26D61DA-1F3E-F24E-87BF-BF84056945C7}"/>
              </a:ext>
            </a:extLst>
          </p:cNvPr>
          <p:cNvSpPr>
            <a:spLocks noGrp="1"/>
          </p:cNvSpPr>
          <p:nvPr>
            <p:ph type="sldNum" sz="quarter" idx="12"/>
          </p:nvPr>
        </p:nvSpPr>
        <p:spPr/>
        <p:txBody>
          <a:bodyPr/>
          <a:lstStyle/>
          <a:p>
            <a:fld id="{B606BA45-D5F6-D346-88B4-B517E36C99C0}" type="slidenum">
              <a:rPr lang="en-NL" smtClean="0"/>
              <a:t>12</a:t>
            </a:fld>
            <a:endParaRPr lang="en-NL"/>
          </a:p>
        </p:txBody>
      </p:sp>
    </p:spTree>
    <p:extLst>
      <p:ext uri="{BB962C8B-B14F-4D97-AF65-F5344CB8AC3E}">
        <p14:creationId xmlns:p14="http://schemas.microsoft.com/office/powerpoint/2010/main" val="40555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0B0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Neutron Stars</a:t>
            </a:r>
            <a:endParaRPr lang="en-GB" sz="4000" dirty="0">
              <a:solidFill>
                <a:schemeClr val="bg1"/>
              </a:solidFill>
              <a:ea typeface="Cambria" panose="02040503050406030204" pitchFamily="18" charset="0"/>
            </a:endParaRPr>
          </a:p>
        </p:txBody>
      </p:sp>
      <p:pic>
        <p:nvPicPr>
          <p:cNvPr id="20482" name="Picture 2">
            <a:extLst>
              <a:ext uri="{FF2B5EF4-FFF2-40B4-BE49-F238E27FC236}">
                <a16:creationId xmlns:a16="http://schemas.microsoft.com/office/drawing/2014/main" id="{8814943B-3AB3-9E4E-B494-0E3CBA153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790" y="773438"/>
            <a:ext cx="8956419" cy="60845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EB7D31-7134-E44A-9910-3D94640ED548}"/>
              </a:ext>
            </a:extLst>
          </p:cNvPr>
          <p:cNvSpPr txBox="1"/>
          <p:nvPr/>
        </p:nvSpPr>
        <p:spPr>
          <a:xfrm>
            <a:off x="1745112" y="914400"/>
            <a:ext cx="2271304" cy="461665"/>
          </a:xfrm>
          <a:prstGeom prst="rect">
            <a:avLst/>
          </a:prstGeom>
          <a:noFill/>
        </p:spPr>
        <p:txBody>
          <a:bodyPr wrap="square" rtlCol="0">
            <a:spAutoFit/>
          </a:bodyPr>
          <a:lstStyle/>
          <a:p>
            <a:r>
              <a:rPr lang="en-NL" sz="2400" dirty="0">
                <a:solidFill>
                  <a:schemeClr val="bg1"/>
                </a:solidFill>
              </a:rPr>
              <a:t>Cas A </a:t>
            </a:r>
          </a:p>
        </p:txBody>
      </p:sp>
      <p:sp>
        <p:nvSpPr>
          <p:cNvPr id="4" name="Slide Number Placeholder 3">
            <a:extLst>
              <a:ext uri="{FF2B5EF4-FFF2-40B4-BE49-F238E27FC236}">
                <a16:creationId xmlns:a16="http://schemas.microsoft.com/office/drawing/2014/main" id="{57DB0AD1-4AE4-0942-92F3-A2FAC4609949}"/>
              </a:ext>
            </a:extLst>
          </p:cNvPr>
          <p:cNvSpPr>
            <a:spLocks noGrp="1"/>
          </p:cNvSpPr>
          <p:nvPr>
            <p:ph type="sldNum" sz="quarter" idx="12"/>
          </p:nvPr>
        </p:nvSpPr>
        <p:spPr/>
        <p:txBody>
          <a:bodyPr/>
          <a:lstStyle/>
          <a:p>
            <a:fld id="{B606BA45-D5F6-D346-88B4-B517E36C99C0}" type="slidenum">
              <a:rPr lang="en-NL" smtClean="0"/>
              <a:t>13</a:t>
            </a:fld>
            <a:endParaRPr lang="en-NL"/>
          </a:p>
        </p:txBody>
      </p:sp>
    </p:spTree>
    <p:extLst>
      <p:ext uri="{BB962C8B-B14F-4D97-AF65-F5344CB8AC3E}">
        <p14:creationId xmlns:p14="http://schemas.microsoft.com/office/powerpoint/2010/main" val="349051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Neutron Star Structure</a:t>
            </a:r>
            <a:endParaRPr lang="en-GB" sz="4000" dirty="0">
              <a:solidFill>
                <a:schemeClr val="bg1"/>
              </a:solidFill>
              <a:ea typeface="Cambria" panose="02040503050406030204" pitchFamily="18" charset="0"/>
            </a:endParaRPr>
          </a:p>
        </p:txBody>
      </p:sp>
      <p:pic>
        <p:nvPicPr>
          <p:cNvPr id="23554" name="Picture 2">
            <a:extLst>
              <a:ext uri="{FF2B5EF4-FFF2-40B4-BE49-F238E27FC236}">
                <a16:creationId xmlns:a16="http://schemas.microsoft.com/office/drawing/2014/main" id="{34AEF15C-48DD-824A-AE39-55B6D04BDD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89"/>
          <a:stretch/>
        </p:blipFill>
        <p:spPr bwMode="auto">
          <a:xfrm>
            <a:off x="327947" y="773438"/>
            <a:ext cx="6941681" cy="6084562"/>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Figure 1">
            <a:extLst>
              <a:ext uri="{FF2B5EF4-FFF2-40B4-BE49-F238E27FC236}">
                <a16:creationId xmlns:a16="http://schemas.microsoft.com/office/drawing/2014/main" id="{67806299-9756-804F-9A21-1E12546B07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086" t="10213" b="14358"/>
          <a:stretch/>
        </p:blipFill>
        <p:spPr bwMode="auto">
          <a:xfrm rot="5400000">
            <a:off x="6925204" y="1919151"/>
            <a:ext cx="6857433" cy="30202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igure 1">
            <a:extLst>
              <a:ext uri="{FF2B5EF4-FFF2-40B4-BE49-F238E27FC236}">
                <a16:creationId xmlns:a16="http://schemas.microsoft.com/office/drawing/2014/main" id="{9B88F086-5046-6743-B27F-FF648818B6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618" t="970" b="89449"/>
          <a:stretch/>
        </p:blipFill>
        <p:spPr bwMode="auto">
          <a:xfrm rot="16200000">
            <a:off x="6402558" y="4448443"/>
            <a:ext cx="4140249" cy="3836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5469628-1865-9841-B0D9-896730985E40}"/>
              </a:ext>
            </a:extLst>
          </p:cNvPr>
          <p:cNvSpPr/>
          <p:nvPr/>
        </p:nvSpPr>
        <p:spPr>
          <a:xfrm>
            <a:off x="8269277" y="565"/>
            <a:ext cx="574511" cy="79310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pic>
        <p:nvPicPr>
          <p:cNvPr id="9" name="Picture 4" descr="Figure 1">
            <a:extLst>
              <a:ext uri="{FF2B5EF4-FFF2-40B4-BE49-F238E27FC236}">
                <a16:creationId xmlns:a16="http://schemas.microsoft.com/office/drawing/2014/main" id="{0F83C92B-36E5-3A48-B26D-10652A9458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081" t="1139" r="37695" b="89786"/>
          <a:stretch/>
        </p:blipFill>
        <p:spPr bwMode="auto">
          <a:xfrm rot="16200000">
            <a:off x="7161848" y="1295490"/>
            <a:ext cx="2598517" cy="383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2E2C8AF-0841-DB40-B0E5-2C3B6915E421}"/>
              </a:ext>
            </a:extLst>
          </p:cNvPr>
          <p:cNvSpPr/>
          <p:nvPr/>
        </p:nvSpPr>
        <p:spPr>
          <a:xfrm>
            <a:off x="8137005" y="2693981"/>
            <a:ext cx="324101" cy="280093"/>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7" name="Slide Number Placeholder 6">
            <a:extLst>
              <a:ext uri="{FF2B5EF4-FFF2-40B4-BE49-F238E27FC236}">
                <a16:creationId xmlns:a16="http://schemas.microsoft.com/office/drawing/2014/main" id="{C19CD709-707A-8442-91ED-5A9B4C20A3D9}"/>
              </a:ext>
            </a:extLst>
          </p:cNvPr>
          <p:cNvSpPr>
            <a:spLocks noGrp="1"/>
          </p:cNvSpPr>
          <p:nvPr>
            <p:ph type="sldNum" sz="quarter" idx="12"/>
          </p:nvPr>
        </p:nvSpPr>
        <p:spPr/>
        <p:txBody>
          <a:bodyPr/>
          <a:lstStyle/>
          <a:p>
            <a:fld id="{B606BA45-D5F6-D346-88B4-B517E36C99C0}" type="slidenum">
              <a:rPr lang="en-NL" smtClean="0"/>
              <a:t>14</a:t>
            </a:fld>
            <a:endParaRPr lang="en-NL"/>
          </a:p>
        </p:txBody>
      </p:sp>
    </p:spTree>
    <p:extLst>
      <p:ext uri="{BB962C8B-B14F-4D97-AF65-F5344CB8AC3E}">
        <p14:creationId xmlns:p14="http://schemas.microsoft.com/office/powerpoint/2010/main" val="1412908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Cold Dense Matter</a:t>
            </a:r>
            <a:endParaRPr lang="en-GB" sz="4000" dirty="0">
              <a:solidFill>
                <a:schemeClr val="bg1"/>
              </a:solidFill>
              <a:ea typeface="Cambria" panose="02040503050406030204" pitchFamily="18" charset="0"/>
            </a:endParaRPr>
          </a:p>
        </p:txBody>
      </p:sp>
      <p:pic>
        <p:nvPicPr>
          <p:cNvPr id="25601" name="Picture 1" descr="page10image8271056">
            <a:extLst>
              <a:ext uri="{FF2B5EF4-FFF2-40B4-BE49-F238E27FC236}">
                <a16:creationId xmlns:a16="http://schemas.microsoft.com/office/drawing/2014/main" id="{B17F95E6-9EF3-4C4B-B0BF-5EBEC2BAF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241" y="883614"/>
            <a:ext cx="7515518" cy="567839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3CF1B83-20D4-FC47-8A8F-4B59CFA578CC}"/>
              </a:ext>
            </a:extLst>
          </p:cNvPr>
          <p:cNvSpPr>
            <a:spLocks noGrp="1"/>
          </p:cNvSpPr>
          <p:nvPr>
            <p:ph type="sldNum" sz="quarter" idx="12"/>
          </p:nvPr>
        </p:nvSpPr>
        <p:spPr/>
        <p:txBody>
          <a:bodyPr/>
          <a:lstStyle/>
          <a:p>
            <a:fld id="{B606BA45-D5F6-D346-88B4-B517E36C99C0}" type="slidenum">
              <a:rPr lang="en-NL" smtClean="0"/>
              <a:t>15</a:t>
            </a:fld>
            <a:endParaRPr lang="en-NL"/>
          </a:p>
        </p:txBody>
      </p:sp>
      <p:sp>
        <p:nvSpPr>
          <p:cNvPr id="11" name="TextBox 10">
            <a:extLst>
              <a:ext uri="{FF2B5EF4-FFF2-40B4-BE49-F238E27FC236}">
                <a16:creationId xmlns:a16="http://schemas.microsoft.com/office/drawing/2014/main" id="{EE8CD46A-28E2-A04E-9474-C2296BF9F11C}"/>
              </a:ext>
            </a:extLst>
          </p:cNvPr>
          <p:cNvSpPr txBox="1"/>
          <p:nvPr/>
        </p:nvSpPr>
        <p:spPr>
          <a:xfrm>
            <a:off x="8660680" y="1607842"/>
            <a:ext cx="3886200" cy="338554"/>
          </a:xfrm>
          <a:prstGeom prst="rect">
            <a:avLst/>
          </a:prstGeom>
          <a:noFill/>
        </p:spPr>
        <p:txBody>
          <a:bodyPr wrap="square" rtlCol="0">
            <a:spAutoFit/>
          </a:bodyPr>
          <a:lstStyle/>
          <a:p>
            <a:pPr algn="ctr"/>
            <a:r>
              <a:rPr lang="en-US" sz="1600" i="1" dirty="0">
                <a:solidFill>
                  <a:schemeClr val="tx1">
                    <a:lumMod val="65000"/>
                    <a:lumOff val="35000"/>
                  </a:schemeClr>
                </a:solidFill>
              </a:rPr>
              <a:t>Watts et al. 2016</a:t>
            </a:r>
            <a:endParaRPr lang="en-GB" sz="1600" i="1" dirty="0">
              <a:solidFill>
                <a:schemeClr val="tx1">
                  <a:lumMod val="65000"/>
                  <a:lumOff val="35000"/>
                </a:schemeClr>
              </a:solidFill>
            </a:endParaRPr>
          </a:p>
        </p:txBody>
      </p:sp>
    </p:spTree>
    <p:extLst>
      <p:ext uri="{BB962C8B-B14F-4D97-AF65-F5344CB8AC3E}">
        <p14:creationId xmlns:p14="http://schemas.microsoft.com/office/powerpoint/2010/main" val="206566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Nuclear Physics </a:t>
            </a:r>
            <a:r>
              <a:rPr lang="en-US" sz="4000" dirty="0">
                <a:solidFill>
                  <a:schemeClr val="bg1"/>
                </a:solidFill>
                <a:ea typeface="Cambria" panose="02040503050406030204" pitchFamily="18" charset="0"/>
                <a:sym typeface="Wingdings" panose="05000000000000000000" pitchFamily="2" charset="2"/>
              </a:rPr>
              <a:t> Spacetime</a:t>
            </a:r>
            <a:endParaRPr lang="en-GB" sz="4000" dirty="0">
              <a:solidFill>
                <a:schemeClr val="bg1"/>
              </a:solidFill>
              <a:ea typeface="Cambria" panose="02040503050406030204" pitchFamily="18" charset="0"/>
            </a:endParaRPr>
          </a:p>
        </p:txBody>
      </p:sp>
      <p:pic>
        <p:nvPicPr>
          <p:cNvPr id="10" name="Picture 9">
            <a:extLst>
              <a:ext uri="{FF2B5EF4-FFF2-40B4-BE49-F238E27FC236}">
                <a16:creationId xmlns:a16="http://schemas.microsoft.com/office/drawing/2014/main" id="{BD082831-1016-4562-BEF0-97E219683F76}"/>
              </a:ext>
            </a:extLst>
          </p:cNvPr>
          <p:cNvPicPr>
            <a:picLocks noChangeAspect="1"/>
          </p:cNvPicPr>
          <p:nvPr/>
        </p:nvPicPr>
        <p:blipFill rotWithShape="1">
          <a:blip r:embed="rId3"/>
          <a:srcRect t="12113" r="75031" b="15390"/>
          <a:stretch/>
        </p:blipFill>
        <p:spPr>
          <a:xfrm>
            <a:off x="1802316" y="4953472"/>
            <a:ext cx="1153957" cy="1212574"/>
          </a:xfrm>
          <a:prstGeom prst="rect">
            <a:avLst/>
          </a:prstGeom>
        </p:spPr>
      </p:pic>
      <p:sp>
        <p:nvSpPr>
          <p:cNvPr id="11" name="Arrow: Curved Right 10">
            <a:extLst>
              <a:ext uri="{FF2B5EF4-FFF2-40B4-BE49-F238E27FC236}">
                <a16:creationId xmlns:a16="http://schemas.microsoft.com/office/drawing/2014/main" id="{604898CA-5436-4B22-A754-54AD1F3E1080}"/>
              </a:ext>
            </a:extLst>
          </p:cNvPr>
          <p:cNvSpPr/>
          <p:nvPr/>
        </p:nvSpPr>
        <p:spPr>
          <a:xfrm rot="10800000" flipH="1">
            <a:off x="334292" y="3147589"/>
            <a:ext cx="975595" cy="198297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34" name="Picture 33">
            <a:extLst>
              <a:ext uri="{FF2B5EF4-FFF2-40B4-BE49-F238E27FC236}">
                <a16:creationId xmlns:a16="http://schemas.microsoft.com/office/drawing/2014/main" id="{1B4478CF-9B7E-4016-BF70-9A546E840DC5}"/>
              </a:ext>
            </a:extLst>
          </p:cNvPr>
          <p:cNvPicPr>
            <a:picLocks noChangeAspect="1"/>
          </p:cNvPicPr>
          <p:nvPr/>
        </p:nvPicPr>
        <p:blipFill rotWithShape="1">
          <a:blip r:embed="rId3"/>
          <a:srcRect l="74386" t="11064" r="645" b="16439"/>
          <a:stretch/>
        </p:blipFill>
        <p:spPr>
          <a:xfrm>
            <a:off x="3520250" y="4933592"/>
            <a:ext cx="1153957" cy="1212573"/>
          </a:xfrm>
          <a:prstGeom prst="rect">
            <a:avLst/>
          </a:prstGeom>
        </p:spPr>
      </p:pic>
      <p:sp>
        <p:nvSpPr>
          <p:cNvPr id="12" name="TextBox 11">
            <a:extLst>
              <a:ext uri="{FF2B5EF4-FFF2-40B4-BE49-F238E27FC236}">
                <a16:creationId xmlns:a16="http://schemas.microsoft.com/office/drawing/2014/main" id="{A96F3702-6693-4B0F-923E-FE5322B5A84A}"/>
              </a:ext>
            </a:extLst>
          </p:cNvPr>
          <p:cNvSpPr txBox="1"/>
          <p:nvPr/>
        </p:nvSpPr>
        <p:spPr>
          <a:xfrm>
            <a:off x="1964200" y="6166046"/>
            <a:ext cx="1153957" cy="276999"/>
          </a:xfrm>
          <a:prstGeom prst="rect">
            <a:avLst/>
          </a:prstGeom>
          <a:noFill/>
        </p:spPr>
        <p:txBody>
          <a:bodyPr wrap="square" rtlCol="0">
            <a:spAutoFit/>
          </a:bodyPr>
          <a:lstStyle/>
          <a:p>
            <a:pPr algn="ctr"/>
            <a:r>
              <a:rPr lang="en-US" sz="1200" dirty="0"/>
              <a:t>Neutron</a:t>
            </a:r>
            <a:endParaRPr lang="en-GB" sz="1400" dirty="0"/>
          </a:p>
        </p:txBody>
      </p:sp>
      <p:sp>
        <p:nvSpPr>
          <p:cNvPr id="35" name="TextBox 34">
            <a:extLst>
              <a:ext uri="{FF2B5EF4-FFF2-40B4-BE49-F238E27FC236}">
                <a16:creationId xmlns:a16="http://schemas.microsoft.com/office/drawing/2014/main" id="{3A02AD4C-3DAA-4180-944D-EDABDE13BE03}"/>
              </a:ext>
            </a:extLst>
          </p:cNvPr>
          <p:cNvSpPr txBox="1"/>
          <p:nvPr/>
        </p:nvSpPr>
        <p:spPr>
          <a:xfrm>
            <a:off x="3682134" y="6166046"/>
            <a:ext cx="1153957" cy="276999"/>
          </a:xfrm>
          <a:prstGeom prst="rect">
            <a:avLst/>
          </a:prstGeom>
          <a:noFill/>
        </p:spPr>
        <p:txBody>
          <a:bodyPr wrap="square" rtlCol="0">
            <a:spAutoFit/>
          </a:bodyPr>
          <a:lstStyle/>
          <a:p>
            <a:pPr algn="ctr"/>
            <a:r>
              <a:rPr lang="en-US" sz="1200" dirty="0"/>
              <a:t>Hyperon</a:t>
            </a:r>
            <a:endParaRPr lang="en-GB" dirty="0"/>
          </a:p>
        </p:txBody>
      </p:sp>
      <p:sp>
        <p:nvSpPr>
          <p:cNvPr id="14" name="Isosceles Triangle 13">
            <a:extLst>
              <a:ext uri="{FF2B5EF4-FFF2-40B4-BE49-F238E27FC236}">
                <a16:creationId xmlns:a16="http://schemas.microsoft.com/office/drawing/2014/main" id="{183F1381-64AE-4C3F-A9E8-04F11B5B525C}"/>
              </a:ext>
            </a:extLst>
          </p:cNvPr>
          <p:cNvSpPr/>
          <p:nvPr/>
        </p:nvSpPr>
        <p:spPr>
          <a:xfrm rot="5400000">
            <a:off x="1074750" y="4875968"/>
            <a:ext cx="500072" cy="247671"/>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Left-Right 14">
            <a:extLst>
              <a:ext uri="{FF2B5EF4-FFF2-40B4-BE49-F238E27FC236}">
                <a16:creationId xmlns:a16="http://schemas.microsoft.com/office/drawing/2014/main" id="{E2EA7D5A-8899-4D08-AB6A-730CFFADF966}"/>
              </a:ext>
            </a:extLst>
          </p:cNvPr>
          <p:cNvSpPr/>
          <p:nvPr/>
        </p:nvSpPr>
        <p:spPr>
          <a:xfrm>
            <a:off x="4947012" y="2245296"/>
            <a:ext cx="1820650" cy="75004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rrow: Left-Right 38">
            <a:extLst>
              <a:ext uri="{FF2B5EF4-FFF2-40B4-BE49-F238E27FC236}">
                <a16:creationId xmlns:a16="http://schemas.microsoft.com/office/drawing/2014/main" id="{AA959E71-F63B-45D4-8951-690EA9E2E06F}"/>
              </a:ext>
            </a:extLst>
          </p:cNvPr>
          <p:cNvSpPr/>
          <p:nvPr/>
        </p:nvSpPr>
        <p:spPr>
          <a:xfrm>
            <a:off x="5004705" y="4999803"/>
            <a:ext cx="1827837" cy="750043"/>
          </a:xfrm>
          <a:prstGeom prst="leftRightArrow">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Arrow: Curved Right 44">
            <a:extLst>
              <a:ext uri="{FF2B5EF4-FFF2-40B4-BE49-F238E27FC236}">
                <a16:creationId xmlns:a16="http://schemas.microsoft.com/office/drawing/2014/main" id="{FFA453CC-6FB4-4FB6-82D3-B3078FA22952}"/>
              </a:ext>
            </a:extLst>
          </p:cNvPr>
          <p:cNvSpPr/>
          <p:nvPr/>
        </p:nvSpPr>
        <p:spPr>
          <a:xfrm rot="10800000">
            <a:off x="10942657" y="3147588"/>
            <a:ext cx="975595" cy="198297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6" name="Isosceles Triangle 45">
            <a:extLst>
              <a:ext uri="{FF2B5EF4-FFF2-40B4-BE49-F238E27FC236}">
                <a16:creationId xmlns:a16="http://schemas.microsoft.com/office/drawing/2014/main" id="{BD8CF33B-5A61-42F8-B8AE-1E3EE9A1751B}"/>
              </a:ext>
            </a:extLst>
          </p:cNvPr>
          <p:cNvSpPr/>
          <p:nvPr/>
        </p:nvSpPr>
        <p:spPr>
          <a:xfrm rot="16200000">
            <a:off x="10663858" y="4866449"/>
            <a:ext cx="500072" cy="247671"/>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8" name="Picture 14">
            <a:extLst>
              <a:ext uri="{FF2B5EF4-FFF2-40B4-BE49-F238E27FC236}">
                <a16:creationId xmlns:a16="http://schemas.microsoft.com/office/drawing/2014/main" id="{8A8EF4AE-AC67-44CB-ACE9-26DF21F0A1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62" t="23613" r="8071" b="16483"/>
          <a:stretch/>
        </p:blipFill>
        <p:spPr bwMode="auto">
          <a:xfrm>
            <a:off x="7409255" y="4920068"/>
            <a:ext cx="2879262" cy="157272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10F75DC-92E1-4A58-8F2F-A70AD305601A}"/>
              </a:ext>
            </a:extLst>
          </p:cNvPr>
          <p:cNvSpPr txBox="1"/>
          <p:nvPr/>
        </p:nvSpPr>
        <p:spPr>
          <a:xfrm>
            <a:off x="2104635" y="4582808"/>
            <a:ext cx="2355469" cy="369332"/>
          </a:xfrm>
          <a:prstGeom prst="rect">
            <a:avLst/>
          </a:prstGeom>
          <a:noFill/>
        </p:spPr>
        <p:txBody>
          <a:bodyPr wrap="square" rtlCol="0">
            <a:spAutoFit/>
          </a:bodyPr>
          <a:lstStyle/>
          <a:p>
            <a:pPr algn="ctr"/>
            <a:r>
              <a:rPr lang="en-US" b="1" dirty="0"/>
              <a:t>Dense matter physics</a:t>
            </a:r>
            <a:endParaRPr lang="en-GB" b="1" dirty="0"/>
          </a:p>
        </p:txBody>
      </p:sp>
      <p:sp>
        <p:nvSpPr>
          <p:cNvPr id="51" name="TextBox 50">
            <a:extLst>
              <a:ext uri="{FF2B5EF4-FFF2-40B4-BE49-F238E27FC236}">
                <a16:creationId xmlns:a16="http://schemas.microsoft.com/office/drawing/2014/main" id="{3D222878-9397-4FE3-AEBC-D540837335D3}"/>
              </a:ext>
            </a:extLst>
          </p:cNvPr>
          <p:cNvSpPr txBox="1"/>
          <p:nvPr/>
        </p:nvSpPr>
        <p:spPr>
          <a:xfrm>
            <a:off x="7713312" y="4554321"/>
            <a:ext cx="2355469" cy="369332"/>
          </a:xfrm>
          <a:prstGeom prst="rect">
            <a:avLst/>
          </a:prstGeom>
          <a:noFill/>
        </p:spPr>
        <p:txBody>
          <a:bodyPr wrap="square" rtlCol="0">
            <a:spAutoFit/>
          </a:bodyPr>
          <a:lstStyle/>
          <a:p>
            <a:pPr algn="ctr"/>
            <a:r>
              <a:rPr lang="en-US" b="1" dirty="0"/>
              <a:t>X-Ray data</a:t>
            </a:r>
            <a:endParaRPr lang="en-GB" b="1" dirty="0"/>
          </a:p>
        </p:txBody>
      </p:sp>
      <p:sp>
        <p:nvSpPr>
          <p:cNvPr id="54" name="Rectangle 53">
            <a:extLst>
              <a:ext uri="{FF2B5EF4-FFF2-40B4-BE49-F238E27FC236}">
                <a16:creationId xmlns:a16="http://schemas.microsoft.com/office/drawing/2014/main" id="{CF1E3BD3-35C7-4DE4-BE01-335C4B98D3B8}"/>
              </a:ext>
            </a:extLst>
          </p:cNvPr>
          <p:cNvSpPr/>
          <p:nvPr/>
        </p:nvSpPr>
        <p:spPr>
          <a:xfrm>
            <a:off x="7409255" y="4610427"/>
            <a:ext cx="2879262" cy="18787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77C28213-EDF9-483D-80A3-18828D077161}"/>
              </a:ext>
            </a:extLst>
          </p:cNvPr>
          <p:cNvSpPr/>
          <p:nvPr/>
        </p:nvSpPr>
        <p:spPr>
          <a:xfrm>
            <a:off x="1797334" y="4564260"/>
            <a:ext cx="2879262" cy="18787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45" name="Picture 21">
            <a:extLst>
              <a:ext uri="{FF2B5EF4-FFF2-40B4-BE49-F238E27FC236}">
                <a16:creationId xmlns:a16="http://schemas.microsoft.com/office/drawing/2014/main" id="{AEEAABC9-0886-4AEE-BD34-AEC21D58FD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17" r="29642" b="6115"/>
          <a:stretch/>
        </p:blipFill>
        <p:spPr bwMode="auto">
          <a:xfrm>
            <a:off x="7245626" y="1186729"/>
            <a:ext cx="3325372" cy="2826318"/>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C786F3BC-0421-4478-8E0D-BD4D9E29B608}"/>
              </a:ext>
            </a:extLst>
          </p:cNvPr>
          <p:cNvSpPr txBox="1"/>
          <p:nvPr/>
        </p:nvSpPr>
        <p:spPr>
          <a:xfrm>
            <a:off x="7859992" y="945380"/>
            <a:ext cx="2355469" cy="369332"/>
          </a:xfrm>
          <a:prstGeom prst="rect">
            <a:avLst/>
          </a:prstGeom>
          <a:noFill/>
        </p:spPr>
        <p:txBody>
          <a:bodyPr wrap="square" rtlCol="0">
            <a:spAutoFit/>
          </a:bodyPr>
          <a:lstStyle/>
          <a:p>
            <a:pPr algn="ctr"/>
            <a:r>
              <a:rPr lang="en-US" b="1" dirty="0"/>
              <a:t>Mass–radius</a:t>
            </a:r>
            <a:endParaRPr lang="en-GB" b="1" dirty="0"/>
          </a:p>
        </p:txBody>
      </p:sp>
      <p:pic>
        <p:nvPicPr>
          <p:cNvPr id="1047" name="Picture 23">
            <a:extLst>
              <a:ext uri="{FF2B5EF4-FFF2-40B4-BE49-F238E27FC236}">
                <a16:creationId xmlns:a16="http://schemas.microsoft.com/office/drawing/2014/main" id="{88F1F6BE-E665-4714-87F4-7CB28773A0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002" y="1190136"/>
            <a:ext cx="3117647" cy="301040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F4C45B53-69F4-4E4E-B784-29E3A52159EA}"/>
              </a:ext>
            </a:extLst>
          </p:cNvPr>
          <p:cNvSpPr txBox="1"/>
          <p:nvPr/>
        </p:nvSpPr>
        <p:spPr>
          <a:xfrm>
            <a:off x="2227818" y="913780"/>
            <a:ext cx="2355469" cy="369332"/>
          </a:xfrm>
          <a:prstGeom prst="rect">
            <a:avLst/>
          </a:prstGeom>
          <a:noFill/>
        </p:spPr>
        <p:txBody>
          <a:bodyPr wrap="square" rtlCol="0">
            <a:spAutoFit/>
          </a:bodyPr>
          <a:lstStyle/>
          <a:p>
            <a:pPr algn="ctr"/>
            <a:r>
              <a:rPr lang="en-US" b="1" dirty="0"/>
              <a:t>Equation of state</a:t>
            </a:r>
            <a:endParaRPr lang="en-GB" b="1" dirty="0"/>
          </a:p>
        </p:txBody>
      </p:sp>
      <p:pic>
        <p:nvPicPr>
          <p:cNvPr id="23" name="Picture 21">
            <a:extLst>
              <a:ext uri="{FF2B5EF4-FFF2-40B4-BE49-F238E27FC236}">
                <a16:creationId xmlns:a16="http://schemas.microsoft.com/office/drawing/2014/main" id="{5022874F-4710-491C-A78A-3CE0AA50CE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96086"/>
          <a:stretch/>
        </p:blipFill>
        <p:spPr bwMode="auto">
          <a:xfrm>
            <a:off x="6967689" y="641677"/>
            <a:ext cx="265903" cy="40372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1">
            <a:extLst>
              <a:ext uri="{FF2B5EF4-FFF2-40B4-BE49-F238E27FC236}">
                <a16:creationId xmlns:a16="http://schemas.microsoft.com/office/drawing/2014/main" id="{ED38386D-07F3-45F5-AC88-9B49B2F879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3006" r="29642"/>
          <a:stretch/>
        </p:blipFill>
        <p:spPr bwMode="auto">
          <a:xfrm>
            <a:off x="6657722" y="3963238"/>
            <a:ext cx="4501179" cy="2659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1CD667-E52D-6349-9D76-BC386FC126C1}"/>
              </a:ext>
            </a:extLst>
          </p:cNvPr>
          <p:cNvSpPr txBox="1"/>
          <p:nvPr/>
        </p:nvSpPr>
        <p:spPr>
          <a:xfrm>
            <a:off x="5135222" y="2428124"/>
            <a:ext cx="1876414" cy="369332"/>
          </a:xfrm>
          <a:prstGeom prst="rect">
            <a:avLst/>
          </a:prstGeom>
          <a:noFill/>
        </p:spPr>
        <p:txBody>
          <a:bodyPr wrap="square" rtlCol="0">
            <a:spAutoFit/>
          </a:bodyPr>
          <a:lstStyle/>
          <a:p>
            <a:r>
              <a:rPr lang="en-NL" dirty="0">
                <a:solidFill>
                  <a:schemeClr val="bg1"/>
                </a:solidFill>
              </a:rPr>
              <a:t>TOV equation</a:t>
            </a:r>
          </a:p>
        </p:txBody>
      </p:sp>
      <p:sp>
        <p:nvSpPr>
          <p:cNvPr id="6" name="Slide Number Placeholder 5">
            <a:extLst>
              <a:ext uri="{FF2B5EF4-FFF2-40B4-BE49-F238E27FC236}">
                <a16:creationId xmlns:a16="http://schemas.microsoft.com/office/drawing/2014/main" id="{918BF9ED-7F13-7248-8A4C-F2EA16FF6C03}"/>
              </a:ext>
            </a:extLst>
          </p:cNvPr>
          <p:cNvSpPr>
            <a:spLocks noGrp="1"/>
          </p:cNvSpPr>
          <p:nvPr>
            <p:ph type="sldNum" sz="quarter" idx="12"/>
          </p:nvPr>
        </p:nvSpPr>
        <p:spPr/>
        <p:txBody>
          <a:bodyPr/>
          <a:lstStyle/>
          <a:p>
            <a:fld id="{B606BA45-D5F6-D346-88B4-B517E36C99C0}" type="slidenum">
              <a:rPr lang="en-NL" smtClean="0"/>
              <a:t>16</a:t>
            </a:fld>
            <a:endParaRPr lang="en-NL"/>
          </a:p>
        </p:txBody>
      </p:sp>
    </p:spTree>
    <p:extLst>
      <p:ext uri="{BB962C8B-B14F-4D97-AF65-F5344CB8AC3E}">
        <p14:creationId xmlns:p14="http://schemas.microsoft.com/office/powerpoint/2010/main" val="3570976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Previous Mass and Radius Measurements</a:t>
            </a:r>
            <a:endParaRPr lang="en-GB" sz="4000" dirty="0">
              <a:solidFill>
                <a:schemeClr val="bg1"/>
              </a:solidFill>
              <a:ea typeface="Cambria" panose="02040503050406030204" pitchFamily="18" charset="0"/>
            </a:endParaRPr>
          </a:p>
        </p:txBody>
      </p:sp>
      <p:pic>
        <p:nvPicPr>
          <p:cNvPr id="28674" name="Picture 2">
            <a:extLst>
              <a:ext uri="{FF2B5EF4-FFF2-40B4-BE49-F238E27FC236}">
                <a16:creationId xmlns:a16="http://schemas.microsoft.com/office/drawing/2014/main" id="{D667A67B-5199-284C-B6D1-2BE0B02C3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738" y="1416372"/>
            <a:ext cx="6456521" cy="45330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34B95B-0916-674C-BB7B-7BF9DB90E79E}"/>
              </a:ext>
            </a:extLst>
          </p:cNvPr>
          <p:cNvSpPr txBox="1"/>
          <p:nvPr/>
        </p:nvSpPr>
        <p:spPr>
          <a:xfrm>
            <a:off x="605741" y="2251719"/>
            <a:ext cx="3889094" cy="2862322"/>
          </a:xfrm>
          <a:prstGeom prst="rect">
            <a:avLst/>
          </a:prstGeom>
          <a:noFill/>
        </p:spPr>
        <p:txBody>
          <a:bodyPr wrap="square" rtlCol="0">
            <a:spAutoFit/>
          </a:bodyPr>
          <a:lstStyle/>
          <a:p>
            <a:pPr marL="285750" indent="-285750">
              <a:buFont typeface="Arial" panose="020B0604020202020204" pitchFamily="34" charset="0"/>
              <a:buChar char="•"/>
            </a:pPr>
            <a:r>
              <a:rPr lang="en-NL" sz="2000" dirty="0"/>
              <a:t>Mass from orbital dynamics</a:t>
            </a:r>
          </a:p>
          <a:p>
            <a:pPr marL="285750" indent="-285750">
              <a:buFont typeface="Arial" panose="020B0604020202020204" pitchFamily="34" charset="0"/>
              <a:buChar char="•"/>
            </a:pPr>
            <a:endParaRPr lang="en-NL" sz="2000" dirty="0"/>
          </a:p>
          <a:p>
            <a:endParaRPr lang="en-NL" sz="2000" dirty="0"/>
          </a:p>
          <a:p>
            <a:pPr marL="285750" indent="-285750">
              <a:buFont typeface="Arial" panose="020B0604020202020204" pitchFamily="34" charset="0"/>
              <a:buChar char="•"/>
            </a:pPr>
            <a:endParaRPr lang="en-NL" sz="2000" dirty="0"/>
          </a:p>
          <a:p>
            <a:pPr marL="285750" indent="-285750">
              <a:buFont typeface="Arial" panose="020B0604020202020204" pitchFamily="34" charset="0"/>
              <a:buChar char="•"/>
            </a:pPr>
            <a:r>
              <a:rPr lang="en-NL" sz="2000" dirty="0"/>
              <a:t>Radius trickier to obtain – spectral modelling during quiescence and outburst</a:t>
            </a:r>
          </a:p>
          <a:p>
            <a:pPr marL="285750" indent="-285750">
              <a:buFont typeface="Arial" panose="020B0604020202020204" pitchFamily="34" charset="0"/>
              <a:buChar char="•"/>
            </a:pPr>
            <a:endParaRPr lang="en-NL" sz="2000" dirty="0"/>
          </a:p>
          <a:p>
            <a:pPr marL="285750" indent="-285750">
              <a:buFont typeface="Arial" panose="020B0604020202020204" pitchFamily="34" charset="0"/>
              <a:buChar char="•"/>
            </a:pPr>
            <a:endParaRPr lang="en-NL" sz="2000" dirty="0"/>
          </a:p>
        </p:txBody>
      </p:sp>
      <p:sp>
        <p:nvSpPr>
          <p:cNvPr id="4" name="Slide Number Placeholder 3">
            <a:extLst>
              <a:ext uri="{FF2B5EF4-FFF2-40B4-BE49-F238E27FC236}">
                <a16:creationId xmlns:a16="http://schemas.microsoft.com/office/drawing/2014/main" id="{8F5B5ABF-535F-564F-84AA-A5C83D2596FE}"/>
              </a:ext>
            </a:extLst>
          </p:cNvPr>
          <p:cNvSpPr>
            <a:spLocks noGrp="1"/>
          </p:cNvSpPr>
          <p:nvPr>
            <p:ph type="sldNum" sz="quarter" idx="12"/>
          </p:nvPr>
        </p:nvSpPr>
        <p:spPr/>
        <p:txBody>
          <a:bodyPr/>
          <a:lstStyle/>
          <a:p>
            <a:fld id="{B606BA45-D5F6-D346-88B4-B517E36C99C0}" type="slidenum">
              <a:rPr lang="en-NL" smtClean="0"/>
              <a:t>17</a:t>
            </a:fld>
            <a:endParaRPr lang="en-NL"/>
          </a:p>
        </p:txBody>
      </p:sp>
    </p:spTree>
    <p:extLst>
      <p:ext uri="{BB962C8B-B14F-4D97-AF65-F5344CB8AC3E}">
        <p14:creationId xmlns:p14="http://schemas.microsoft.com/office/powerpoint/2010/main" val="3375241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CB5D826-E346-41D4-9809-A5D741CCB1CC}"/>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Pulse Profile Modelling</a:t>
            </a:r>
            <a:endParaRPr lang="en-GB" sz="4000" dirty="0">
              <a:solidFill>
                <a:schemeClr val="bg1"/>
              </a:solidFill>
              <a:ea typeface="Cambria" panose="02040503050406030204" pitchFamily="18" charset="0"/>
            </a:endParaRPr>
          </a:p>
        </p:txBody>
      </p:sp>
      <p:sp>
        <p:nvSpPr>
          <p:cNvPr id="2" name="TextBox 1">
            <a:extLst>
              <a:ext uri="{FF2B5EF4-FFF2-40B4-BE49-F238E27FC236}">
                <a16:creationId xmlns:a16="http://schemas.microsoft.com/office/drawing/2014/main" id="{2356A223-3FE5-46B0-AAB7-474A7079FD25}"/>
              </a:ext>
            </a:extLst>
          </p:cNvPr>
          <p:cNvSpPr txBox="1"/>
          <p:nvPr/>
        </p:nvSpPr>
        <p:spPr>
          <a:xfrm>
            <a:off x="5057775" y="5622908"/>
            <a:ext cx="6662601" cy="338554"/>
          </a:xfrm>
          <a:prstGeom prst="rect">
            <a:avLst/>
          </a:prstGeom>
          <a:noFill/>
        </p:spPr>
        <p:txBody>
          <a:bodyPr wrap="square" rtlCol="0">
            <a:spAutoFit/>
          </a:bodyPr>
          <a:lstStyle/>
          <a:p>
            <a:pPr algn="ctr"/>
            <a:r>
              <a:rPr lang="en-GB" sz="1600" i="1" dirty="0" err="1">
                <a:solidFill>
                  <a:schemeClr val="tx1">
                    <a:lumMod val="65000"/>
                    <a:lumOff val="35000"/>
                    <a:alpha val="67000"/>
                  </a:schemeClr>
                </a:solidFill>
              </a:rPr>
              <a:t>Morsink</a:t>
            </a:r>
            <a:r>
              <a:rPr lang="en-GB" sz="1600" i="1" dirty="0">
                <a:solidFill>
                  <a:schemeClr val="tx1">
                    <a:lumMod val="65000"/>
                    <a:lumOff val="35000"/>
                    <a:alpha val="67000"/>
                  </a:schemeClr>
                </a:solidFill>
              </a:rPr>
              <a:t>/Moir/</a:t>
            </a:r>
            <a:r>
              <a:rPr lang="en-GB" sz="1600" i="1" dirty="0" err="1">
                <a:solidFill>
                  <a:schemeClr val="tx1">
                    <a:lumMod val="65000"/>
                    <a:lumOff val="35000"/>
                    <a:alpha val="67000"/>
                  </a:schemeClr>
                </a:solidFill>
              </a:rPr>
              <a:t>Arzoumanian</a:t>
            </a:r>
            <a:r>
              <a:rPr lang="en-GB" sz="1600" i="1" dirty="0">
                <a:solidFill>
                  <a:schemeClr val="tx1">
                    <a:lumMod val="65000"/>
                    <a:lumOff val="35000"/>
                    <a:alpha val="67000"/>
                  </a:schemeClr>
                </a:solidFill>
              </a:rPr>
              <a:t>/NASA</a:t>
            </a:r>
          </a:p>
        </p:txBody>
      </p:sp>
      <p:sp>
        <p:nvSpPr>
          <p:cNvPr id="6" name="TextBox 5">
            <a:extLst>
              <a:ext uri="{FF2B5EF4-FFF2-40B4-BE49-F238E27FC236}">
                <a16:creationId xmlns:a16="http://schemas.microsoft.com/office/drawing/2014/main" id="{3A9E55AC-4FF6-4B6B-8C45-6C6D2FE1EFD8}"/>
              </a:ext>
            </a:extLst>
          </p:cNvPr>
          <p:cNvSpPr txBox="1"/>
          <p:nvPr/>
        </p:nvSpPr>
        <p:spPr>
          <a:xfrm>
            <a:off x="5057775" y="1836666"/>
            <a:ext cx="1762125" cy="369332"/>
          </a:xfrm>
          <a:prstGeom prst="rect">
            <a:avLst/>
          </a:prstGeom>
          <a:noFill/>
        </p:spPr>
        <p:txBody>
          <a:bodyPr wrap="square" rtlCol="0">
            <a:spAutoFit/>
          </a:bodyPr>
          <a:lstStyle/>
          <a:p>
            <a:r>
              <a:rPr lang="en-US" dirty="0">
                <a:solidFill>
                  <a:schemeClr val="bg1"/>
                </a:solidFill>
              </a:rPr>
              <a:t>“                        ”  </a:t>
            </a:r>
            <a:endParaRPr lang="en-GB" dirty="0">
              <a:solidFill>
                <a:schemeClr val="bg1"/>
              </a:solidFill>
            </a:endParaRPr>
          </a:p>
        </p:txBody>
      </p:sp>
      <p:pic>
        <p:nvPicPr>
          <p:cNvPr id="5" name="Lensing.1080">
            <a:hlinkClick r:id="" action="ppaction://media"/>
            <a:extLst>
              <a:ext uri="{FF2B5EF4-FFF2-40B4-BE49-F238E27FC236}">
                <a16:creationId xmlns:a16="http://schemas.microsoft.com/office/drawing/2014/main" id="{1BC056D3-4372-423B-A13F-118F9C7DB6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98379" y="1333614"/>
            <a:ext cx="7525263" cy="4232960"/>
          </a:xfrm>
          <a:prstGeom prst="rect">
            <a:avLst/>
          </a:prstGeom>
        </p:spPr>
      </p:pic>
      <p:sp>
        <p:nvSpPr>
          <p:cNvPr id="8" name="TextBox 7">
            <a:extLst>
              <a:ext uri="{FF2B5EF4-FFF2-40B4-BE49-F238E27FC236}">
                <a16:creationId xmlns:a16="http://schemas.microsoft.com/office/drawing/2014/main" id="{664FCDC5-E225-4E93-9B84-CB7C2DA4C393}"/>
              </a:ext>
            </a:extLst>
          </p:cNvPr>
          <p:cNvSpPr txBox="1"/>
          <p:nvPr/>
        </p:nvSpPr>
        <p:spPr>
          <a:xfrm>
            <a:off x="0" y="2243220"/>
            <a:ext cx="4819236"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Relativistic effects</a:t>
            </a:r>
          </a:p>
          <a:p>
            <a:pPr marL="742950" lvl="1" indent="-285750">
              <a:buFont typeface="Arial" panose="020B0604020202020204" pitchFamily="34" charset="0"/>
              <a:buChar char="•"/>
            </a:pPr>
            <a:r>
              <a:rPr lang="en-US" dirty="0"/>
              <a:t>Light bending</a:t>
            </a:r>
          </a:p>
          <a:p>
            <a:pPr marL="742950" lvl="1" indent="-285750">
              <a:buFont typeface="Arial" panose="020B0604020202020204" pitchFamily="34" charset="0"/>
              <a:buChar char="•"/>
            </a:pPr>
            <a:r>
              <a:rPr lang="en-US" dirty="0"/>
              <a:t>Doppler boosting</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Higher M/R, spin </a:t>
            </a:r>
            <a:r>
              <a:rPr lang="en-US" sz="2000" dirty="0">
                <a:sym typeface="Wingdings" panose="05000000000000000000" pitchFamily="2" charset="2"/>
              </a:rPr>
              <a:t> More modulation</a:t>
            </a:r>
            <a:endParaRPr lang="en-US" sz="2000" dirty="0"/>
          </a:p>
        </p:txBody>
      </p:sp>
      <p:sp>
        <p:nvSpPr>
          <p:cNvPr id="9" name="Slide Number Placeholder 3">
            <a:extLst>
              <a:ext uri="{FF2B5EF4-FFF2-40B4-BE49-F238E27FC236}">
                <a16:creationId xmlns:a16="http://schemas.microsoft.com/office/drawing/2014/main" id="{E382DAA0-FA3D-9442-8EC3-BF2D64A0F4CB}"/>
              </a:ext>
            </a:extLst>
          </p:cNvPr>
          <p:cNvSpPr>
            <a:spLocks noGrp="1"/>
          </p:cNvSpPr>
          <p:nvPr>
            <p:ph type="sldNum" sz="quarter" idx="12"/>
          </p:nvPr>
        </p:nvSpPr>
        <p:spPr>
          <a:xfrm>
            <a:off x="8610600" y="6356350"/>
            <a:ext cx="2743200" cy="365125"/>
          </a:xfrm>
        </p:spPr>
        <p:txBody>
          <a:bodyPr/>
          <a:lstStyle/>
          <a:p>
            <a:fld id="{B606BA45-D5F6-D346-88B4-B517E36C99C0}" type="slidenum">
              <a:rPr lang="en-NL" smtClean="0"/>
              <a:t>18</a:t>
            </a:fld>
            <a:endParaRPr lang="en-NL"/>
          </a:p>
        </p:txBody>
      </p:sp>
    </p:spTree>
    <p:extLst>
      <p:ext uri="{BB962C8B-B14F-4D97-AF65-F5344CB8AC3E}">
        <p14:creationId xmlns:p14="http://schemas.microsoft.com/office/powerpoint/2010/main" val="65317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FC40DFA2-B9B9-4F45-8694-97C20F313C3D}"/>
              </a:ext>
            </a:extLst>
          </p:cNvPr>
          <p:cNvSpPr/>
          <p:nvPr/>
        </p:nvSpPr>
        <p:spPr>
          <a:xfrm>
            <a:off x="5024846" y="3080657"/>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980CFBD5-65F0-4E3F-A595-8945CA7833FC}"/>
              </a:ext>
            </a:extLst>
          </p:cNvPr>
          <p:cNvSpPr/>
          <p:nvPr/>
        </p:nvSpPr>
        <p:spPr>
          <a:xfrm>
            <a:off x="5024846" y="5301342"/>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1">
            <a:extLst>
              <a:ext uri="{FF2B5EF4-FFF2-40B4-BE49-F238E27FC236}">
                <a16:creationId xmlns:a16="http://schemas.microsoft.com/office/drawing/2014/main" id="{E0407E46-6B1B-4CDA-B392-8AC3F477EAE2}"/>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X-ray Pulse Simulation and Inference (X-PSI)</a:t>
            </a:r>
            <a:endParaRPr lang="en-GB" sz="4000" dirty="0">
              <a:solidFill>
                <a:schemeClr val="bg1"/>
              </a:solidFill>
              <a:ea typeface="Cambria" panose="02040503050406030204" pitchFamily="18" charset="0"/>
            </a:endParaRPr>
          </a:p>
        </p:txBody>
      </p:sp>
      <p:sp>
        <p:nvSpPr>
          <p:cNvPr id="16" name="Arrow: Bent 15">
            <a:extLst>
              <a:ext uri="{FF2B5EF4-FFF2-40B4-BE49-F238E27FC236}">
                <a16:creationId xmlns:a16="http://schemas.microsoft.com/office/drawing/2014/main" id="{EC4E02E3-64C4-4128-88C7-03B56B4EA39C}"/>
              </a:ext>
            </a:extLst>
          </p:cNvPr>
          <p:cNvSpPr/>
          <p:nvPr/>
        </p:nvSpPr>
        <p:spPr>
          <a:xfrm rot="5400000">
            <a:off x="4446813" y="1475016"/>
            <a:ext cx="1643743" cy="1515290"/>
          </a:xfrm>
          <a:prstGeom prst="bentArrow">
            <a:avLst>
              <a:gd name="adj1" fmla="val 15804"/>
              <a:gd name="adj2" fmla="val 1896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Rectangle: Rounded Corners 10">
            <a:extLst>
              <a:ext uri="{FF2B5EF4-FFF2-40B4-BE49-F238E27FC236}">
                <a16:creationId xmlns:a16="http://schemas.microsoft.com/office/drawing/2014/main" id="{B1DE52AC-FE0C-427D-BE4D-19ACDCEE0196}"/>
              </a:ext>
            </a:extLst>
          </p:cNvPr>
          <p:cNvSpPr/>
          <p:nvPr/>
        </p:nvSpPr>
        <p:spPr>
          <a:xfrm>
            <a:off x="2368732" y="1149527"/>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Bent 16">
            <a:extLst>
              <a:ext uri="{FF2B5EF4-FFF2-40B4-BE49-F238E27FC236}">
                <a16:creationId xmlns:a16="http://schemas.microsoft.com/office/drawing/2014/main" id="{92FC86B2-0A31-41CF-977B-206EEFF20078}"/>
              </a:ext>
            </a:extLst>
          </p:cNvPr>
          <p:cNvSpPr/>
          <p:nvPr/>
        </p:nvSpPr>
        <p:spPr>
          <a:xfrm rot="16200000" flipH="1">
            <a:off x="6101445" y="1475016"/>
            <a:ext cx="1643743" cy="1515290"/>
          </a:xfrm>
          <a:prstGeom prst="bentArrow">
            <a:avLst>
              <a:gd name="adj1" fmla="val 15804"/>
              <a:gd name="adj2" fmla="val 1896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Rectangle: Rounded Corners 6">
            <a:extLst>
              <a:ext uri="{FF2B5EF4-FFF2-40B4-BE49-F238E27FC236}">
                <a16:creationId xmlns:a16="http://schemas.microsoft.com/office/drawing/2014/main" id="{3380209B-71F9-4AD3-AD89-5C0CAB178F93}"/>
              </a:ext>
            </a:extLst>
          </p:cNvPr>
          <p:cNvSpPr/>
          <p:nvPr/>
        </p:nvSpPr>
        <p:spPr>
          <a:xfrm>
            <a:off x="7680962" y="1149526"/>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577CEDDF-FC81-4261-9AD4-9605FB3A61B1}"/>
              </a:ext>
            </a:extLst>
          </p:cNvPr>
          <p:cNvSpPr/>
          <p:nvPr/>
        </p:nvSpPr>
        <p:spPr>
          <a:xfrm>
            <a:off x="5765074" y="4125686"/>
            <a:ext cx="661851" cy="1149528"/>
          </a:xfrm>
          <a:prstGeom prst="downArrow">
            <a:avLst>
              <a:gd name="adj1" fmla="val 47368"/>
              <a:gd name="adj2" fmla="val 51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E4AF5553-37F6-4FBA-9FFE-2146B3CCDEC1}"/>
              </a:ext>
            </a:extLst>
          </p:cNvPr>
          <p:cNvSpPr txBox="1"/>
          <p:nvPr/>
        </p:nvSpPr>
        <p:spPr>
          <a:xfrm>
            <a:off x="2682240" y="1348874"/>
            <a:ext cx="1515291" cy="646331"/>
          </a:xfrm>
          <a:prstGeom prst="rect">
            <a:avLst/>
          </a:prstGeom>
          <a:noFill/>
        </p:spPr>
        <p:txBody>
          <a:bodyPr wrap="square" rtlCol="0">
            <a:spAutoFit/>
          </a:bodyPr>
          <a:lstStyle/>
          <a:p>
            <a:pPr algn="ctr"/>
            <a:r>
              <a:rPr lang="en-US" dirty="0"/>
              <a:t>Instrument and data </a:t>
            </a:r>
            <a:endParaRPr lang="en-GB" dirty="0"/>
          </a:p>
        </p:txBody>
      </p:sp>
      <p:sp>
        <p:nvSpPr>
          <p:cNvPr id="20" name="TextBox 19">
            <a:extLst>
              <a:ext uri="{FF2B5EF4-FFF2-40B4-BE49-F238E27FC236}">
                <a16:creationId xmlns:a16="http://schemas.microsoft.com/office/drawing/2014/main" id="{E915F288-2075-48C8-A8B4-C54FDDCF692A}"/>
              </a:ext>
            </a:extLst>
          </p:cNvPr>
          <p:cNvSpPr txBox="1"/>
          <p:nvPr/>
        </p:nvSpPr>
        <p:spPr>
          <a:xfrm>
            <a:off x="7968344" y="1348874"/>
            <a:ext cx="1567543" cy="646331"/>
          </a:xfrm>
          <a:prstGeom prst="rect">
            <a:avLst/>
          </a:prstGeom>
          <a:noFill/>
        </p:spPr>
        <p:txBody>
          <a:bodyPr wrap="square" rtlCol="0">
            <a:spAutoFit/>
          </a:bodyPr>
          <a:lstStyle/>
          <a:p>
            <a:pPr algn="ctr"/>
            <a:r>
              <a:rPr lang="en-US" dirty="0"/>
              <a:t>Neutron star model</a:t>
            </a:r>
            <a:endParaRPr lang="en-GB" dirty="0"/>
          </a:p>
        </p:txBody>
      </p:sp>
      <p:sp>
        <p:nvSpPr>
          <p:cNvPr id="21" name="TextBox 20">
            <a:extLst>
              <a:ext uri="{FF2B5EF4-FFF2-40B4-BE49-F238E27FC236}">
                <a16:creationId xmlns:a16="http://schemas.microsoft.com/office/drawing/2014/main" id="{EEB3A682-78CC-4B1F-A1E9-987439D22F96}"/>
              </a:ext>
            </a:extLst>
          </p:cNvPr>
          <p:cNvSpPr txBox="1"/>
          <p:nvPr/>
        </p:nvSpPr>
        <p:spPr>
          <a:xfrm>
            <a:off x="5482044" y="3280005"/>
            <a:ext cx="1227908" cy="646331"/>
          </a:xfrm>
          <a:prstGeom prst="rect">
            <a:avLst/>
          </a:prstGeom>
          <a:noFill/>
        </p:spPr>
        <p:txBody>
          <a:bodyPr wrap="square" rtlCol="0">
            <a:spAutoFit/>
          </a:bodyPr>
          <a:lstStyle/>
          <a:p>
            <a:pPr algn="ctr"/>
            <a:r>
              <a:rPr lang="en-US" dirty="0"/>
              <a:t>Statistical sampling</a:t>
            </a:r>
            <a:endParaRPr lang="en-GB" dirty="0"/>
          </a:p>
        </p:txBody>
      </p:sp>
      <p:sp>
        <p:nvSpPr>
          <p:cNvPr id="23" name="TextBox 22">
            <a:extLst>
              <a:ext uri="{FF2B5EF4-FFF2-40B4-BE49-F238E27FC236}">
                <a16:creationId xmlns:a16="http://schemas.microsoft.com/office/drawing/2014/main" id="{E76730B5-2104-4529-948F-EA275C95A0C5}"/>
              </a:ext>
            </a:extLst>
          </p:cNvPr>
          <p:cNvSpPr txBox="1"/>
          <p:nvPr/>
        </p:nvSpPr>
        <p:spPr>
          <a:xfrm>
            <a:off x="5207724" y="5500690"/>
            <a:ext cx="1776549" cy="646331"/>
          </a:xfrm>
          <a:prstGeom prst="rect">
            <a:avLst/>
          </a:prstGeom>
          <a:noFill/>
        </p:spPr>
        <p:txBody>
          <a:bodyPr wrap="square" rtlCol="0">
            <a:spAutoFit/>
          </a:bodyPr>
          <a:lstStyle/>
          <a:p>
            <a:pPr algn="ctr"/>
            <a:r>
              <a:rPr lang="en-US" dirty="0"/>
              <a:t>Neutron star parameters</a:t>
            </a:r>
            <a:endParaRPr lang="en-GB" dirty="0"/>
          </a:p>
        </p:txBody>
      </p:sp>
      <p:pic>
        <p:nvPicPr>
          <p:cNvPr id="22" name="Picture 21" descr="A picture containing drawing&#10;&#10;Description automatically generated">
            <a:extLst>
              <a:ext uri="{FF2B5EF4-FFF2-40B4-BE49-F238E27FC236}">
                <a16:creationId xmlns:a16="http://schemas.microsoft.com/office/drawing/2014/main" id="{8BC29DB8-9B99-4217-812C-EB1E396BB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83" y="-1995"/>
            <a:ext cx="755869" cy="755869"/>
          </a:xfrm>
          <a:prstGeom prst="rect">
            <a:avLst/>
          </a:prstGeom>
        </p:spPr>
      </p:pic>
      <p:sp>
        <p:nvSpPr>
          <p:cNvPr id="2" name="Slide Number Placeholder 1">
            <a:extLst>
              <a:ext uri="{FF2B5EF4-FFF2-40B4-BE49-F238E27FC236}">
                <a16:creationId xmlns:a16="http://schemas.microsoft.com/office/drawing/2014/main" id="{E6558BF4-3FFB-C047-8156-198255B41114}"/>
              </a:ext>
            </a:extLst>
          </p:cNvPr>
          <p:cNvSpPr>
            <a:spLocks noGrp="1"/>
          </p:cNvSpPr>
          <p:nvPr>
            <p:ph type="sldNum" sz="quarter" idx="12"/>
          </p:nvPr>
        </p:nvSpPr>
        <p:spPr/>
        <p:txBody>
          <a:bodyPr/>
          <a:lstStyle/>
          <a:p>
            <a:fld id="{B606BA45-D5F6-D346-88B4-B517E36C99C0}" type="slidenum">
              <a:rPr lang="en-NL" smtClean="0"/>
              <a:t>19</a:t>
            </a:fld>
            <a:endParaRPr lang="en-NL"/>
          </a:p>
        </p:txBody>
      </p:sp>
      <p:sp>
        <p:nvSpPr>
          <p:cNvPr id="3" name="Rectangle 2">
            <a:extLst>
              <a:ext uri="{FF2B5EF4-FFF2-40B4-BE49-F238E27FC236}">
                <a16:creationId xmlns:a16="http://schemas.microsoft.com/office/drawing/2014/main" id="{AEFCF63D-D574-4649-A90D-7B9E208381C1}"/>
              </a:ext>
            </a:extLst>
          </p:cNvPr>
          <p:cNvSpPr/>
          <p:nvPr/>
        </p:nvSpPr>
        <p:spPr>
          <a:xfrm>
            <a:off x="7680962" y="5945209"/>
            <a:ext cx="4402039" cy="369332"/>
          </a:xfrm>
          <a:prstGeom prst="rect">
            <a:avLst/>
          </a:prstGeom>
        </p:spPr>
        <p:txBody>
          <a:bodyPr wrap="none">
            <a:spAutoFit/>
          </a:bodyPr>
          <a:lstStyle/>
          <a:p>
            <a:r>
              <a:rPr lang="en-GB" dirty="0">
                <a:hlinkClick r:id="rId4"/>
              </a:rPr>
              <a:t>https://github.com/ThomasEdwardRiley/xpsi</a:t>
            </a:r>
            <a:endParaRPr lang="en-GB" dirty="0"/>
          </a:p>
        </p:txBody>
      </p:sp>
    </p:spTree>
    <p:extLst>
      <p:ext uri="{BB962C8B-B14F-4D97-AF65-F5344CB8AC3E}">
        <p14:creationId xmlns:p14="http://schemas.microsoft.com/office/powerpoint/2010/main" val="618065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Death Stars</a:t>
            </a:r>
            <a:endParaRPr lang="en-GB" sz="4000" dirty="0">
              <a:solidFill>
                <a:schemeClr val="bg1"/>
              </a:solidFill>
              <a:ea typeface="Cambria" panose="02040503050406030204" pitchFamily="18" charset="0"/>
            </a:endParaRPr>
          </a:p>
        </p:txBody>
      </p:sp>
      <p:pic>
        <p:nvPicPr>
          <p:cNvPr id="1028" name="Picture 4" descr="Star Wars: the evolution of the Death Star reflects Hollywood's growing  fears of a climate apocalypse">
            <a:extLst>
              <a:ext uri="{FF2B5EF4-FFF2-40B4-BE49-F238E27FC236}">
                <a16:creationId xmlns:a16="http://schemas.microsoft.com/office/drawing/2014/main" id="{FC26DCAA-B6A7-E547-9E39-5866F4818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44" y="1603928"/>
            <a:ext cx="6980517" cy="43327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owing Up Death Stars is Bad for the Economy | astrobites">
            <a:extLst>
              <a:ext uri="{FF2B5EF4-FFF2-40B4-BE49-F238E27FC236}">
                <a16:creationId xmlns:a16="http://schemas.microsoft.com/office/drawing/2014/main" id="{A913B33C-9EB8-844C-AFA6-AFED5F0DF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661" y="1585323"/>
            <a:ext cx="4351339" cy="4351339"/>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D75F9B5D-0BD5-FD44-A220-1ADBE3762597}"/>
              </a:ext>
            </a:extLst>
          </p:cNvPr>
          <p:cNvSpPr>
            <a:spLocks noGrp="1"/>
          </p:cNvSpPr>
          <p:nvPr>
            <p:ph type="sldNum" sz="quarter" idx="12"/>
          </p:nvPr>
        </p:nvSpPr>
        <p:spPr/>
        <p:txBody>
          <a:bodyPr/>
          <a:lstStyle/>
          <a:p>
            <a:fld id="{B606BA45-D5F6-D346-88B4-B517E36C99C0}" type="slidenum">
              <a:rPr lang="en-NL" smtClean="0"/>
              <a:t>2</a:t>
            </a:fld>
            <a:endParaRPr lang="en-NL"/>
          </a:p>
        </p:txBody>
      </p:sp>
    </p:spTree>
    <p:extLst>
      <p:ext uri="{BB962C8B-B14F-4D97-AF65-F5344CB8AC3E}">
        <p14:creationId xmlns:p14="http://schemas.microsoft.com/office/powerpoint/2010/main" val="1597932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FC40DFA2-B9B9-4F45-8694-97C20F313C3D}"/>
              </a:ext>
            </a:extLst>
          </p:cNvPr>
          <p:cNvSpPr/>
          <p:nvPr/>
        </p:nvSpPr>
        <p:spPr>
          <a:xfrm>
            <a:off x="5024846" y="3080657"/>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980CFBD5-65F0-4E3F-A595-8945CA7833FC}"/>
              </a:ext>
            </a:extLst>
          </p:cNvPr>
          <p:cNvSpPr/>
          <p:nvPr/>
        </p:nvSpPr>
        <p:spPr>
          <a:xfrm>
            <a:off x="5024846" y="5301342"/>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Bent 15">
            <a:extLst>
              <a:ext uri="{FF2B5EF4-FFF2-40B4-BE49-F238E27FC236}">
                <a16:creationId xmlns:a16="http://schemas.microsoft.com/office/drawing/2014/main" id="{EC4E02E3-64C4-4128-88C7-03B56B4EA39C}"/>
              </a:ext>
            </a:extLst>
          </p:cNvPr>
          <p:cNvSpPr/>
          <p:nvPr/>
        </p:nvSpPr>
        <p:spPr>
          <a:xfrm rot="5400000">
            <a:off x="4446813" y="1475016"/>
            <a:ext cx="1643743" cy="1515290"/>
          </a:xfrm>
          <a:prstGeom prst="bentArrow">
            <a:avLst>
              <a:gd name="adj1" fmla="val 15804"/>
              <a:gd name="adj2" fmla="val 1896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Rectangle: Rounded Corners 10">
            <a:extLst>
              <a:ext uri="{FF2B5EF4-FFF2-40B4-BE49-F238E27FC236}">
                <a16:creationId xmlns:a16="http://schemas.microsoft.com/office/drawing/2014/main" id="{B1DE52AC-FE0C-427D-BE4D-19ACDCEE0196}"/>
              </a:ext>
            </a:extLst>
          </p:cNvPr>
          <p:cNvSpPr/>
          <p:nvPr/>
        </p:nvSpPr>
        <p:spPr>
          <a:xfrm>
            <a:off x="2368732" y="1149527"/>
            <a:ext cx="2142308" cy="1045029"/>
          </a:xfrm>
          <a:prstGeom prst="roundRect">
            <a:avLst/>
          </a:prstGeom>
          <a:solidFill>
            <a:schemeClr val="accent2">
              <a:alpha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Bent 16">
            <a:extLst>
              <a:ext uri="{FF2B5EF4-FFF2-40B4-BE49-F238E27FC236}">
                <a16:creationId xmlns:a16="http://schemas.microsoft.com/office/drawing/2014/main" id="{92FC86B2-0A31-41CF-977B-206EEFF20078}"/>
              </a:ext>
            </a:extLst>
          </p:cNvPr>
          <p:cNvSpPr/>
          <p:nvPr/>
        </p:nvSpPr>
        <p:spPr>
          <a:xfrm rot="16200000" flipH="1">
            <a:off x="6101445" y="1475016"/>
            <a:ext cx="1643743" cy="1515290"/>
          </a:xfrm>
          <a:prstGeom prst="bentArrow">
            <a:avLst>
              <a:gd name="adj1" fmla="val 15804"/>
              <a:gd name="adj2" fmla="val 1896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Rectangle: Rounded Corners 6">
            <a:extLst>
              <a:ext uri="{FF2B5EF4-FFF2-40B4-BE49-F238E27FC236}">
                <a16:creationId xmlns:a16="http://schemas.microsoft.com/office/drawing/2014/main" id="{3380209B-71F9-4AD3-AD89-5C0CAB178F93}"/>
              </a:ext>
            </a:extLst>
          </p:cNvPr>
          <p:cNvSpPr/>
          <p:nvPr/>
        </p:nvSpPr>
        <p:spPr>
          <a:xfrm>
            <a:off x="7680962" y="1149526"/>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577CEDDF-FC81-4261-9AD4-9605FB3A61B1}"/>
              </a:ext>
            </a:extLst>
          </p:cNvPr>
          <p:cNvSpPr/>
          <p:nvPr/>
        </p:nvSpPr>
        <p:spPr>
          <a:xfrm>
            <a:off x="5765074" y="4125686"/>
            <a:ext cx="661851" cy="1149528"/>
          </a:xfrm>
          <a:prstGeom prst="downArrow">
            <a:avLst>
              <a:gd name="adj1" fmla="val 47368"/>
              <a:gd name="adj2" fmla="val 51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E4AF5553-37F6-4FBA-9FFE-2146B3CCDEC1}"/>
              </a:ext>
            </a:extLst>
          </p:cNvPr>
          <p:cNvSpPr txBox="1"/>
          <p:nvPr/>
        </p:nvSpPr>
        <p:spPr>
          <a:xfrm>
            <a:off x="2682240" y="1348874"/>
            <a:ext cx="1515291" cy="646331"/>
          </a:xfrm>
          <a:prstGeom prst="rect">
            <a:avLst/>
          </a:prstGeom>
          <a:noFill/>
        </p:spPr>
        <p:txBody>
          <a:bodyPr wrap="square" rtlCol="0">
            <a:spAutoFit/>
          </a:bodyPr>
          <a:lstStyle/>
          <a:p>
            <a:pPr algn="ctr"/>
            <a:r>
              <a:rPr lang="en-US" dirty="0"/>
              <a:t>Instrument and data </a:t>
            </a:r>
            <a:endParaRPr lang="en-GB" dirty="0"/>
          </a:p>
        </p:txBody>
      </p:sp>
      <p:sp>
        <p:nvSpPr>
          <p:cNvPr id="20" name="TextBox 19">
            <a:extLst>
              <a:ext uri="{FF2B5EF4-FFF2-40B4-BE49-F238E27FC236}">
                <a16:creationId xmlns:a16="http://schemas.microsoft.com/office/drawing/2014/main" id="{E915F288-2075-48C8-A8B4-C54FDDCF692A}"/>
              </a:ext>
            </a:extLst>
          </p:cNvPr>
          <p:cNvSpPr txBox="1"/>
          <p:nvPr/>
        </p:nvSpPr>
        <p:spPr>
          <a:xfrm>
            <a:off x="7968344" y="1348874"/>
            <a:ext cx="1567543" cy="646331"/>
          </a:xfrm>
          <a:prstGeom prst="rect">
            <a:avLst/>
          </a:prstGeom>
          <a:noFill/>
        </p:spPr>
        <p:txBody>
          <a:bodyPr wrap="square" rtlCol="0">
            <a:spAutoFit/>
          </a:bodyPr>
          <a:lstStyle/>
          <a:p>
            <a:pPr algn="ctr"/>
            <a:r>
              <a:rPr lang="en-US" dirty="0"/>
              <a:t>Neutron star model</a:t>
            </a:r>
            <a:endParaRPr lang="en-GB" dirty="0"/>
          </a:p>
        </p:txBody>
      </p:sp>
      <p:sp>
        <p:nvSpPr>
          <p:cNvPr id="21" name="TextBox 20">
            <a:extLst>
              <a:ext uri="{FF2B5EF4-FFF2-40B4-BE49-F238E27FC236}">
                <a16:creationId xmlns:a16="http://schemas.microsoft.com/office/drawing/2014/main" id="{EEB3A682-78CC-4B1F-A1E9-987439D22F96}"/>
              </a:ext>
            </a:extLst>
          </p:cNvPr>
          <p:cNvSpPr txBox="1"/>
          <p:nvPr/>
        </p:nvSpPr>
        <p:spPr>
          <a:xfrm>
            <a:off x="5482044" y="3280005"/>
            <a:ext cx="1227908" cy="646331"/>
          </a:xfrm>
          <a:prstGeom prst="rect">
            <a:avLst/>
          </a:prstGeom>
          <a:noFill/>
        </p:spPr>
        <p:txBody>
          <a:bodyPr wrap="square" rtlCol="0">
            <a:spAutoFit/>
          </a:bodyPr>
          <a:lstStyle/>
          <a:p>
            <a:pPr algn="ctr"/>
            <a:r>
              <a:rPr lang="en-US" dirty="0"/>
              <a:t>Statistical sampling</a:t>
            </a:r>
            <a:endParaRPr lang="en-GB" dirty="0"/>
          </a:p>
        </p:txBody>
      </p:sp>
      <p:sp>
        <p:nvSpPr>
          <p:cNvPr id="23" name="TextBox 22">
            <a:extLst>
              <a:ext uri="{FF2B5EF4-FFF2-40B4-BE49-F238E27FC236}">
                <a16:creationId xmlns:a16="http://schemas.microsoft.com/office/drawing/2014/main" id="{E76730B5-2104-4529-948F-EA275C95A0C5}"/>
              </a:ext>
            </a:extLst>
          </p:cNvPr>
          <p:cNvSpPr txBox="1"/>
          <p:nvPr/>
        </p:nvSpPr>
        <p:spPr>
          <a:xfrm>
            <a:off x="5207724" y="5500690"/>
            <a:ext cx="1776549" cy="646331"/>
          </a:xfrm>
          <a:prstGeom prst="rect">
            <a:avLst/>
          </a:prstGeom>
          <a:noFill/>
        </p:spPr>
        <p:txBody>
          <a:bodyPr wrap="square" rtlCol="0">
            <a:spAutoFit/>
          </a:bodyPr>
          <a:lstStyle/>
          <a:p>
            <a:pPr algn="ctr"/>
            <a:r>
              <a:rPr lang="en-US" dirty="0"/>
              <a:t>Neutron star parameters</a:t>
            </a:r>
            <a:endParaRPr lang="en-GB" dirty="0"/>
          </a:p>
        </p:txBody>
      </p:sp>
      <p:sp>
        <p:nvSpPr>
          <p:cNvPr id="24" name="Title 1">
            <a:extLst>
              <a:ext uri="{FF2B5EF4-FFF2-40B4-BE49-F238E27FC236}">
                <a16:creationId xmlns:a16="http://schemas.microsoft.com/office/drawing/2014/main" id="{1E3024B6-C22F-4689-AFD3-65CCBE1EC568}"/>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X-PSI</a:t>
            </a:r>
            <a:endParaRPr lang="en-GB" sz="4000" dirty="0">
              <a:solidFill>
                <a:schemeClr val="bg1"/>
              </a:solidFill>
              <a:ea typeface="Cambria" panose="02040503050406030204" pitchFamily="18" charset="0"/>
            </a:endParaRPr>
          </a:p>
        </p:txBody>
      </p:sp>
      <p:pic>
        <p:nvPicPr>
          <p:cNvPr id="25" name="Picture 24" descr="A picture containing drawing&#10;&#10;Description automatically generated">
            <a:extLst>
              <a:ext uri="{FF2B5EF4-FFF2-40B4-BE49-F238E27FC236}">
                <a16:creationId xmlns:a16="http://schemas.microsoft.com/office/drawing/2014/main" id="{846A7AD6-3C20-4CBD-8F48-D2538B73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83" y="-1995"/>
            <a:ext cx="755869" cy="755869"/>
          </a:xfrm>
          <a:prstGeom prst="rect">
            <a:avLst/>
          </a:prstGeom>
        </p:spPr>
      </p:pic>
      <p:sp>
        <p:nvSpPr>
          <p:cNvPr id="2" name="Slide Number Placeholder 1">
            <a:extLst>
              <a:ext uri="{FF2B5EF4-FFF2-40B4-BE49-F238E27FC236}">
                <a16:creationId xmlns:a16="http://schemas.microsoft.com/office/drawing/2014/main" id="{4DE7CEBD-B0A3-8A45-801F-C2B5EB0EEAF8}"/>
              </a:ext>
            </a:extLst>
          </p:cNvPr>
          <p:cNvSpPr>
            <a:spLocks noGrp="1"/>
          </p:cNvSpPr>
          <p:nvPr>
            <p:ph type="sldNum" sz="quarter" idx="12"/>
          </p:nvPr>
        </p:nvSpPr>
        <p:spPr/>
        <p:txBody>
          <a:bodyPr/>
          <a:lstStyle/>
          <a:p>
            <a:fld id="{B606BA45-D5F6-D346-88B4-B517E36C99C0}" type="slidenum">
              <a:rPr lang="en-NL" smtClean="0"/>
              <a:t>20</a:t>
            </a:fld>
            <a:endParaRPr lang="en-NL"/>
          </a:p>
        </p:txBody>
      </p:sp>
    </p:spTree>
    <p:extLst>
      <p:ext uri="{BB962C8B-B14F-4D97-AF65-F5344CB8AC3E}">
        <p14:creationId xmlns:p14="http://schemas.microsoft.com/office/powerpoint/2010/main" val="2487967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0"/>
            <a:ext cx="12192000" cy="793102"/>
          </a:xfrm>
          <a:solidFill>
            <a:srgbClr val="3C596C"/>
          </a:solidFill>
        </p:spPr>
        <p:txBody>
          <a:bodyPr>
            <a:normAutofit/>
          </a:bodyPr>
          <a:lstStyle/>
          <a:p>
            <a:r>
              <a:rPr lang="en-US" sz="4000" dirty="0">
                <a:solidFill>
                  <a:schemeClr val="bg1"/>
                </a:solidFill>
                <a:ea typeface="Cambria" panose="02040503050406030204" pitchFamily="18" charset="0"/>
              </a:rPr>
              <a:t>  Neutron Star Interior Composition Explorer (NICER)</a:t>
            </a:r>
            <a:endParaRPr lang="en-GB" sz="4000" dirty="0">
              <a:solidFill>
                <a:schemeClr val="bg1"/>
              </a:solidFill>
              <a:ea typeface="Cambria" panose="02040503050406030204" pitchFamily="18" charset="0"/>
            </a:endParaRPr>
          </a:p>
        </p:txBody>
      </p:sp>
      <p:pic>
        <p:nvPicPr>
          <p:cNvPr id="13" name="Content Placeholder 12" descr="A picture containing circuit&#10;&#10;Description automatically generated">
            <a:extLst>
              <a:ext uri="{FF2B5EF4-FFF2-40B4-BE49-F238E27FC236}">
                <a16:creationId xmlns:a16="http://schemas.microsoft.com/office/drawing/2014/main" id="{D17F9727-D4ED-409B-A241-2D2E47DF19E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432" r="12214"/>
          <a:stretch/>
        </p:blipFill>
        <p:spPr>
          <a:xfrm>
            <a:off x="3839583" y="793102"/>
            <a:ext cx="8352416" cy="6064898"/>
          </a:xfrm>
        </p:spPr>
      </p:pic>
      <p:sp>
        <p:nvSpPr>
          <p:cNvPr id="15" name="TextBox 14">
            <a:extLst>
              <a:ext uri="{FF2B5EF4-FFF2-40B4-BE49-F238E27FC236}">
                <a16:creationId xmlns:a16="http://schemas.microsoft.com/office/drawing/2014/main" id="{49A87705-F340-46CF-B2FA-6B5686BAEA79}"/>
              </a:ext>
            </a:extLst>
          </p:cNvPr>
          <p:cNvSpPr txBox="1"/>
          <p:nvPr/>
        </p:nvSpPr>
        <p:spPr>
          <a:xfrm>
            <a:off x="93407" y="2055928"/>
            <a:ext cx="3598607" cy="3570208"/>
          </a:xfrm>
          <a:prstGeom prst="rect">
            <a:avLst/>
          </a:prstGeom>
          <a:noFill/>
        </p:spPr>
        <p:txBody>
          <a:bodyPr wrap="square" rtlCol="0">
            <a:spAutoFit/>
          </a:bodyPr>
          <a:lstStyle/>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000" dirty="0"/>
              <a:t>High sensitivity in soft X-ray band for observing rotation-powered pulsars.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High time and energy resolution</a:t>
            </a:r>
          </a:p>
          <a:p>
            <a:endParaRPr lang="en-US" sz="2200" dirty="0"/>
          </a:p>
          <a:p>
            <a:endParaRPr lang="en-US" sz="2200" dirty="0"/>
          </a:p>
        </p:txBody>
      </p:sp>
      <p:sp>
        <p:nvSpPr>
          <p:cNvPr id="4" name="Slide Number Placeholder 3">
            <a:extLst>
              <a:ext uri="{FF2B5EF4-FFF2-40B4-BE49-F238E27FC236}">
                <a16:creationId xmlns:a16="http://schemas.microsoft.com/office/drawing/2014/main" id="{BFA57763-B18D-4258-A918-2EBC7931A101}"/>
              </a:ext>
            </a:extLst>
          </p:cNvPr>
          <p:cNvSpPr>
            <a:spLocks noGrp="1"/>
          </p:cNvSpPr>
          <p:nvPr>
            <p:ph type="sldNum" sz="quarter" idx="12"/>
          </p:nvPr>
        </p:nvSpPr>
        <p:spPr/>
        <p:txBody>
          <a:bodyPr/>
          <a:lstStyle/>
          <a:p>
            <a:fld id="{CEB7EB8E-6792-4DA4-ADB0-46F5EA2F40ED}" type="slidenum">
              <a:rPr lang="en-GB" smtClean="0"/>
              <a:t>21</a:t>
            </a:fld>
            <a:endParaRPr lang="en-GB"/>
          </a:p>
        </p:txBody>
      </p:sp>
    </p:spTree>
    <p:extLst>
      <p:ext uri="{BB962C8B-B14F-4D97-AF65-F5344CB8AC3E}">
        <p14:creationId xmlns:p14="http://schemas.microsoft.com/office/powerpoint/2010/main" val="1216078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0"/>
            <a:ext cx="12192000" cy="793102"/>
          </a:xfrm>
          <a:solidFill>
            <a:srgbClr val="3C596C"/>
          </a:solidFill>
        </p:spPr>
        <p:txBody>
          <a:bodyPr>
            <a:normAutofit/>
          </a:bodyPr>
          <a:lstStyle/>
          <a:p>
            <a:r>
              <a:rPr lang="en-US" sz="4000" dirty="0">
                <a:solidFill>
                  <a:schemeClr val="bg1"/>
                </a:solidFill>
                <a:ea typeface="Cambria" panose="02040503050406030204" pitchFamily="18" charset="0"/>
              </a:rPr>
              <a:t>  NICER data</a:t>
            </a:r>
            <a:endParaRPr lang="en-GB" sz="4000" dirty="0">
              <a:solidFill>
                <a:schemeClr val="bg1"/>
              </a:solidFill>
              <a:ea typeface="Cambria" panose="02040503050406030204" pitchFamily="18" charset="0"/>
            </a:endParaRPr>
          </a:p>
        </p:txBody>
      </p:sp>
      <p:sp>
        <p:nvSpPr>
          <p:cNvPr id="6" name="AutoShape 2">
            <a:extLst>
              <a:ext uri="{FF2B5EF4-FFF2-40B4-BE49-F238E27FC236}">
                <a16:creationId xmlns:a16="http://schemas.microsoft.com/office/drawing/2014/main" id="{52C39050-09CA-4E48-B46E-19D74B9546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7" name="AutoShape 4">
            <a:extLst>
              <a:ext uri="{FF2B5EF4-FFF2-40B4-BE49-F238E27FC236}">
                <a16:creationId xmlns:a16="http://schemas.microsoft.com/office/drawing/2014/main" id="{9E2341E1-8ADB-E847-A4E6-5C93A741DE8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9" name="AutoShape 8">
            <a:extLst>
              <a:ext uri="{FF2B5EF4-FFF2-40B4-BE49-F238E27FC236}">
                <a16:creationId xmlns:a16="http://schemas.microsoft.com/office/drawing/2014/main" id="{FB76E4EC-20A2-0642-8005-6DA8384AD626}"/>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30732" name="Picture 12">
            <a:extLst>
              <a:ext uri="{FF2B5EF4-FFF2-40B4-BE49-F238E27FC236}">
                <a16:creationId xmlns:a16="http://schemas.microsoft.com/office/drawing/2014/main" id="{7F4D389E-9988-C944-8FD1-47E58DD35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9" r="4302" b="3531"/>
          <a:stretch/>
        </p:blipFill>
        <p:spPr bwMode="auto">
          <a:xfrm>
            <a:off x="7351853" y="793102"/>
            <a:ext cx="4280704" cy="5850766"/>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a:extLst>
              <a:ext uri="{FF2B5EF4-FFF2-40B4-BE49-F238E27FC236}">
                <a16:creationId xmlns:a16="http://schemas.microsoft.com/office/drawing/2014/main" id="{CFC01134-22EC-DD49-B951-236CAF6E6380}"/>
              </a:ext>
            </a:extLst>
          </p:cNvPr>
          <p:cNvSpPr>
            <a:spLocks noGrp="1"/>
          </p:cNvSpPr>
          <p:nvPr>
            <p:ph type="sldNum" sz="quarter" idx="12"/>
          </p:nvPr>
        </p:nvSpPr>
        <p:spPr/>
        <p:txBody>
          <a:bodyPr/>
          <a:lstStyle/>
          <a:p>
            <a:fld id="{B606BA45-D5F6-D346-88B4-B517E36C99C0}" type="slidenum">
              <a:rPr lang="en-NL" smtClean="0"/>
              <a:t>22</a:t>
            </a:fld>
            <a:endParaRPr lang="en-NL"/>
          </a:p>
        </p:txBody>
      </p:sp>
      <p:pic>
        <p:nvPicPr>
          <p:cNvPr id="17" name="Picture 16">
            <a:extLst>
              <a:ext uri="{FF2B5EF4-FFF2-40B4-BE49-F238E27FC236}">
                <a16:creationId xmlns:a16="http://schemas.microsoft.com/office/drawing/2014/main" id="{59BFEBD1-E891-5C47-9A0A-59090DC83279}"/>
              </a:ext>
            </a:extLst>
          </p:cNvPr>
          <p:cNvPicPr>
            <a:picLocks noChangeAspect="1"/>
          </p:cNvPicPr>
          <p:nvPr/>
        </p:nvPicPr>
        <p:blipFill rotWithShape="1">
          <a:blip r:embed="rId4"/>
          <a:srcRect r="561"/>
          <a:stretch/>
        </p:blipFill>
        <p:spPr>
          <a:xfrm>
            <a:off x="330758" y="1652601"/>
            <a:ext cx="6222442" cy="3594176"/>
          </a:xfrm>
          <a:prstGeom prst="rect">
            <a:avLst/>
          </a:prstGeom>
        </p:spPr>
      </p:pic>
      <p:sp>
        <p:nvSpPr>
          <p:cNvPr id="18" name="Rectangle 17">
            <a:extLst>
              <a:ext uri="{FF2B5EF4-FFF2-40B4-BE49-F238E27FC236}">
                <a16:creationId xmlns:a16="http://schemas.microsoft.com/office/drawing/2014/main" id="{127A6EEA-7274-FA4B-90BF-A3BD15C3723C}"/>
              </a:ext>
            </a:extLst>
          </p:cNvPr>
          <p:cNvSpPr/>
          <p:nvPr/>
        </p:nvSpPr>
        <p:spPr>
          <a:xfrm>
            <a:off x="1454027" y="2162124"/>
            <a:ext cx="235878" cy="196193"/>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dirty="0"/>
          </a:p>
        </p:txBody>
      </p:sp>
      <p:sp>
        <p:nvSpPr>
          <p:cNvPr id="19" name="Rectangle 18">
            <a:extLst>
              <a:ext uri="{FF2B5EF4-FFF2-40B4-BE49-F238E27FC236}">
                <a16:creationId xmlns:a16="http://schemas.microsoft.com/office/drawing/2014/main" id="{0D1921E3-B625-1C4E-9FE1-E7244C92E136}"/>
              </a:ext>
            </a:extLst>
          </p:cNvPr>
          <p:cNvSpPr/>
          <p:nvPr/>
        </p:nvSpPr>
        <p:spPr>
          <a:xfrm>
            <a:off x="2424012" y="5547957"/>
            <a:ext cx="223418" cy="25391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20" name="Rectangle 19">
            <a:extLst>
              <a:ext uri="{FF2B5EF4-FFF2-40B4-BE49-F238E27FC236}">
                <a16:creationId xmlns:a16="http://schemas.microsoft.com/office/drawing/2014/main" id="{6D4975F4-1838-084D-99A2-8F76F21EDD97}"/>
              </a:ext>
            </a:extLst>
          </p:cNvPr>
          <p:cNvSpPr/>
          <p:nvPr/>
        </p:nvSpPr>
        <p:spPr>
          <a:xfrm>
            <a:off x="6151061" y="2173699"/>
            <a:ext cx="536436" cy="25391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21" name="Rectangle 20">
            <a:extLst>
              <a:ext uri="{FF2B5EF4-FFF2-40B4-BE49-F238E27FC236}">
                <a16:creationId xmlns:a16="http://schemas.microsoft.com/office/drawing/2014/main" id="{D43B17BE-315B-9F4B-A647-9691398416FC}"/>
              </a:ext>
            </a:extLst>
          </p:cNvPr>
          <p:cNvSpPr/>
          <p:nvPr/>
        </p:nvSpPr>
        <p:spPr>
          <a:xfrm>
            <a:off x="6151061" y="5611853"/>
            <a:ext cx="536436" cy="25391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A9357384-8DD1-6243-836E-B1EA6D9FB1FA}"/>
              </a:ext>
            </a:extLst>
          </p:cNvPr>
          <p:cNvSpPr txBox="1"/>
          <p:nvPr/>
        </p:nvSpPr>
        <p:spPr>
          <a:xfrm>
            <a:off x="975691" y="1435735"/>
            <a:ext cx="1738839" cy="646331"/>
          </a:xfrm>
          <a:prstGeom prst="rect">
            <a:avLst/>
          </a:prstGeom>
          <a:noFill/>
        </p:spPr>
        <p:txBody>
          <a:bodyPr wrap="square" rtlCol="0">
            <a:spAutoFit/>
          </a:bodyPr>
          <a:lstStyle/>
          <a:p>
            <a:pPr algn="ctr"/>
            <a:r>
              <a:rPr lang="en-NL" dirty="0"/>
              <a:t>Charged particles</a:t>
            </a:r>
          </a:p>
        </p:txBody>
      </p:sp>
      <p:sp>
        <p:nvSpPr>
          <p:cNvPr id="26" name="TextBox 25">
            <a:extLst>
              <a:ext uri="{FF2B5EF4-FFF2-40B4-BE49-F238E27FC236}">
                <a16:creationId xmlns:a16="http://schemas.microsoft.com/office/drawing/2014/main" id="{7D80E583-BB8B-1B44-9E4F-D8259A1AA3B1}"/>
              </a:ext>
            </a:extLst>
          </p:cNvPr>
          <p:cNvSpPr txBox="1"/>
          <p:nvPr/>
        </p:nvSpPr>
        <p:spPr>
          <a:xfrm>
            <a:off x="892906" y="4927117"/>
            <a:ext cx="1738839" cy="646331"/>
          </a:xfrm>
          <a:prstGeom prst="rect">
            <a:avLst/>
          </a:prstGeom>
          <a:noFill/>
        </p:spPr>
        <p:txBody>
          <a:bodyPr wrap="square" rtlCol="0">
            <a:spAutoFit/>
          </a:bodyPr>
          <a:lstStyle/>
          <a:p>
            <a:pPr algn="ctr"/>
            <a:r>
              <a:rPr lang="en-NL" dirty="0"/>
              <a:t>Charged particles</a:t>
            </a:r>
          </a:p>
        </p:txBody>
      </p:sp>
      <p:sp>
        <p:nvSpPr>
          <p:cNvPr id="28" name="Rectangle 27">
            <a:extLst>
              <a:ext uri="{FF2B5EF4-FFF2-40B4-BE49-F238E27FC236}">
                <a16:creationId xmlns:a16="http://schemas.microsoft.com/office/drawing/2014/main" id="{10E79B57-B773-AE48-91D3-989AC6CFBF62}"/>
              </a:ext>
            </a:extLst>
          </p:cNvPr>
          <p:cNvSpPr/>
          <p:nvPr/>
        </p:nvSpPr>
        <p:spPr>
          <a:xfrm>
            <a:off x="1930519" y="4617888"/>
            <a:ext cx="235878" cy="196193"/>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dirty="0"/>
          </a:p>
        </p:txBody>
      </p:sp>
      <p:sp>
        <p:nvSpPr>
          <p:cNvPr id="29" name="Rectangle 28">
            <a:extLst>
              <a:ext uri="{FF2B5EF4-FFF2-40B4-BE49-F238E27FC236}">
                <a16:creationId xmlns:a16="http://schemas.microsoft.com/office/drawing/2014/main" id="{AA92FBD7-B4FA-2C49-A36D-9A4A830069AF}"/>
              </a:ext>
            </a:extLst>
          </p:cNvPr>
          <p:cNvSpPr/>
          <p:nvPr/>
        </p:nvSpPr>
        <p:spPr>
          <a:xfrm>
            <a:off x="4709229" y="2085419"/>
            <a:ext cx="777475" cy="25391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dirty="0"/>
          </a:p>
        </p:txBody>
      </p:sp>
      <p:sp>
        <p:nvSpPr>
          <p:cNvPr id="30" name="Rectangle 29">
            <a:extLst>
              <a:ext uri="{FF2B5EF4-FFF2-40B4-BE49-F238E27FC236}">
                <a16:creationId xmlns:a16="http://schemas.microsoft.com/office/drawing/2014/main" id="{746F2E20-28EC-E641-861B-F8F404380923}"/>
              </a:ext>
            </a:extLst>
          </p:cNvPr>
          <p:cNvSpPr/>
          <p:nvPr/>
        </p:nvSpPr>
        <p:spPr>
          <a:xfrm>
            <a:off x="4709229" y="4673205"/>
            <a:ext cx="777475" cy="25391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dirty="0"/>
          </a:p>
        </p:txBody>
      </p:sp>
      <p:sp>
        <p:nvSpPr>
          <p:cNvPr id="24" name="TextBox 23">
            <a:extLst>
              <a:ext uri="{FF2B5EF4-FFF2-40B4-BE49-F238E27FC236}">
                <a16:creationId xmlns:a16="http://schemas.microsoft.com/office/drawing/2014/main" id="{F28C75A2-079B-F746-AD9F-35A40E7ABF8D}"/>
              </a:ext>
            </a:extLst>
          </p:cNvPr>
          <p:cNvSpPr txBox="1"/>
          <p:nvPr/>
        </p:nvSpPr>
        <p:spPr>
          <a:xfrm>
            <a:off x="4455255" y="1988985"/>
            <a:ext cx="1363627" cy="369332"/>
          </a:xfrm>
          <a:prstGeom prst="rect">
            <a:avLst/>
          </a:prstGeom>
          <a:noFill/>
        </p:spPr>
        <p:txBody>
          <a:bodyPr wrap="square" rtlCol="0">
            <a:spAutoFit/>
          </a:bodyPr>
          <a:lstStyle/>
          <a:p>
            <a:pPr algn="ctr"/>
            <a:r>
              <a:rPr lang="en-NL" dirty="0"/>
              <a:t>Soft X-ray</a:t>
            </a:r>
          </a:p>
        </p:txBody>
      </p:sp>
      <p:sp>
        <p:nvSpPr>
          <p:cNvPr id="27" name="TextBox 26">
            <a:extLst>
              <a:ext uri="{FF2B5EF4-FFF2-40B4-BE49-F238E27FC236}">
                <a16:creationId xmlns:a16="http://schemas.microsoft.com/office/drawing/2014/main" id="{9122023A-9642-9A45-AA03-FCC29C2D85BA}"/>
              </a:ext>
            </a:extLst>
          </p:cNvPr>
          <p:cNvSpPr txBox="1"/>
          <p:nvPr/>
        </p:nvSpPr>
        <p:spPr>
          <a:xfrm>
            <a:off x="4479211" y="4673205"/>
            <a:ext cx="1363627" cy="369332"/>
          </a:xfrm>
          <a:prstGeom prst="rect">
            <a:avLst/>
          </a:prstGeom>
          <a:noFill/>
        </p:spPr>
        <p:txBody>
          <a:bodyPr wrap="square" rtlCol="0">
            <a:spAutoFit/>
          </a:bodyPr>
          <a:lstStyle/>
          <a:p>
            <a:pPr algn="ctr"/>
            <a:r>
              <a:rPr lang="en-NL" dirty="0"/>
              <a:t>Soft X-ray</a:t>
            </a:r>
          </a:p>
        </p:txBody>
      </p:sp>
      <p:sp>
        <p:nvSpPr>
          <p:cNvPr id="16" name="TextBox 15">
            <a:extLst>
              <a:ext uri="{FF2B5EF4-FFF2-40B4-BE49-F238E27FC236}">
                <a16:creationId xmlns:a16="http://schemas.microsoft.com/office/drawing/2014/main" id="{4B7BAA75-D307-4241-9AF9-98F9602456C3}"/>
              </a:ext>
            </a:extLst>
          </p:cNvPr>
          <p:cNvSpPr txBox="1"/>
          <p:nvPr/>
        </p:nvSpPr>
        <p:spPr>
          <a:xfrm>
            <a:off x="1192192" y="5738809"/>
            <a:ext cx="4751408" cy="369332"/>
          </a:xfrm>
          <a:prstGeom prst="rect">
            <a:avLst/>
          </a:prstGeom>
          <a:noFill/>
        </p:spPr>
        <p:txBody>
          <a:bodyPr wrap="square" rtlCol="0">
            <a:spAutoFit/>
          </a:bodyPr>
          <a:lstStyle/>
          <a:p>
            <a:pPr algn="ctr"/>
            <a:r>
              <a:rPr lang="en-NL" dirty="0"/>
              <a:t>Rotation-powered pulsars</a:t>
            </a:r>
          </a:p>
        </p:txBody>
      </p:sp>
      <p:sp>
        <p:nvSpPr>
          <p:cNvPr id="31" name="TextBox 30">
            <a:extLst>
              <a:ext uri="{FF2B5EF4-FFF2-40B4-BE49-F238E27FC236}">
                <a16:creationId xmlns:a16="http://schemas.microsoft.com/office/drawing/2014/main" id="{000B123F-8A79-0441-8DDC-78EF24AF9A91}"/>
              </a:ext>
            </a:extLst>
          </p:cNvPr>
          <p:cNvSpPr txBox="1"/>
          <p:nvPr/>
        </p:nvSpPr>
        <p:spPr>
          <a:xfrm>
            <a:off x="6419279" y="6369635"/>
            <a:ext cx="1333018" cy="338554"/>
          </a:xfrm>
          <a:prstGeom prst="rect">
            <a:avLst/>
          </a:prstGeom>
          <a:noFill/>
        </p:spPr>
        <p:txBody>
          <a:bodyPr wrap="square" rtlCol="0">
            <a:spAutoFit/>
          </a:bodyPr>
          <a:lstStyle/>
          <a:p>
            <a:r>
              <a:rPr lang="en-GB" sz="1600" i="1" dirty="0" err="1">
                <a:solidFill>
                  <a:schemeClr val="tx1">
                    <a:lumMod val="65000"/>
                    <a:lumOff val="35000"/>
                  </a:schemeClr>
                </a:solidFill>
              </a:rPr>
              <a:t>nasa</a:t>
            </a:r>
            <a:r>
              <a:rPr lang="en-NL" sz="1600" i="1" dirty="0">
                <a:solidFill>
                  <a:schemeClr val="tx1">
                    <a:lumMod val="65000"/>
                    <a:lumOff val="35000"/>
                  </a:schemeClr>
                </a:solidFill>
              </a:rPr>
              <a:t>.gov</a:t>
            </a:r>
          </a:p>
        </p:txBody>
      </p:sp>
    </p:spTree>
    <p:extLst>
      <p:ext uri="{BB962C8B-B14F-4D97-AF65-F5344CB8AC3E}">
        <p14:creationId xmlns:p14="http://schemas.microsoft.com/office/powerpoint/2010/main" val="1422814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FC40DFA2-B9B9-4F45-8694-97C20F313C3D}"/>
              </a:ext>
            </a:extLst>
          </p:cNvPr>
          <p:cNvSpPr/>
          <p:nvPr/>
        </p:nvSpPr>
        <p:spPr>
          <a:xfrm>
            <a:off x="5024846" y="3080657"/>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980CFBD5-65F0-4E3F-A595-8945CA7833FC}"/>
              </a:ext>
            </a:extLst>
          </p:cNvPr>
          <p:cNvSpPr/>
          <p:nvPr/>
        </p:nvSpPr>
        <p:spPr>
          <a:xfrm>
            <a:off x="5024846" y="5301342"/>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Bent 15">
            <a:extLst>
              <a:ext uri="{FF2B5EF4-FFF2-40B4-BE49-F238E27FC236}">
                <a16:creationId xmlns:a16="http://schemas.microsoft.com/office/drawing/2014/main" id="{EC4E02E3-64C4-4128-88C7-03B56B4EA39C}"/>
              </a:ext>
            </a:extLst>
          </p:cNvPr>
          <p:cNvSpPr/>
          <p:nvPr/>
        </p:nvSpPr>
        <p:spPr>
          <a:xfrm rot="5400000">
            <a:off x="4446813" y="1475016"/>
            <a:ext cx="1643743" cy="1515290"/>
          </a:xfrm>
          <a:prstGeom prst="bentArrow">
            <a:avLst>
              <a:gd name="adj1" fmla="val 15804"/>
              <a:gd name="adj2" fmla="val 1896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Rectangle: Rounded Corners 10">
            <a:extLst>
              <a:ext uri="{FF2B5EF4-FFF2-40B4-BE49-F238E27FC236}">
                <a16:creationId xmlns:a16="http://schemas.microsoft.com/office/drawing/2014/main" id="{B1DE52AC-FE0C-427D-BE4D-19ACDCEE0196}"/>
              </a:ext>
            </a:extLst>
          </p:cNvPr>
          <p:cNvSpPr/>
          <p:nvPr/>
        </p:nvSpPr>
        <p:spPr>
          <a:xfrm>
            <a:off x="2368732" y="1149527"/>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Bent 16">
            <a:extLst>
              <a:ext uri="{FF2B5EF4-FFF2-40B4-BE49-F238E27FC236}">
                <a16:creationId xmlns:a16="http://schemas.microsoft.com/office/drawing/2014/main" id="{92FC86B2-0A31-41CF-977B-206EEFF20078}"/>
              </a:ext>
            </a:extLst>
          </p:cNvPr>
          <p:cNvSpPr/>
          <p:nvPr/>
        </p:nvSpPr>
        <p:spPr>
          <a:xfrm rot="16200000" flipH="1">
            <a:off x="6101445" y="1475016"/>
            <a:ext cx="1643743" cy="1515290"/>
          </a:xfrm>
          <a:prstGeom prst="bentArrow">
            <a:avLst>
              <a:gd name="adj1" fmla="val 15804"/>
              <a:gd name="adj2" fmla="val 1896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Rectangle: Rounded Corners 6">
            <a:extLst>
              <a:ext uri="{FF2B5EF4-FFF2-40B4-BE49-F238E27FC236}">
                <a16:creationId xmlns:a16="http://schemas.microsoft.com/office/drawing/2014/main" id="{3380209B-71F9-4AD3-AD89-5C0CAB178F93}"/>
              </a:ext>
            </a:extLst>
          </p:cNvPr>
          <p:cNvSpPr/>
          <p:nvPr/>
        </p:nvSpPr>
        <p:spPr>
          <a:xfrm>
            <a:off x="7680962" y="1149526"/>
            <a:ext cx="2142308" cy="1045029"/>
          </a:xfrm>
          <a:prstGeom prst="roundRect">
            <a:avLst/>
          </a:prstGeom>
          <a:solidFill>
            <a:schemeClr val="accent2">
              <a:alpha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577CEDDF-FC81-4261-9AD4-9605FB3A61B1}"/>
              </a:ext>
            </a:extLst>
          </p:cNvPr>
          <p:cNvSpPr/>
          <p:nvPr/>
        </p:nvSpPr>
        <p:spPr>
          <a:xfrm>
            <a:off x="5765074" y="4125686"/>
            <a:ext cx="661851" cy="1149528"/>
          </a:xfrm>
          <a:prstGeom prst="downArrow">
            <a:avLst>
              <a:gd name="adj1" fmla="val 47368"/>
              <a:gd name="adj2" fmla="val 51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E4AF5553-37F6-4FBA-9FFE-2146B3CCDEC1}"/>
              </a:ext>
            </a:extLst>
          </p:cNvPr>
          <p:cNvSpPr txBox="1"/>
          <p:nvPr/>
        </p:nvSpPr>
        <p:spPr>
          <a:xfrm>
            <a:off x="2682240" y="1348874"/>
            <a:ext cx="1515291" cy="646331"/>
          </a:xfrm>
          <a:prstGeom prst="rect">
            <a:avLst/>
          </a:prstGeom>
          <a:noFill/>
        </p:spPr>
        <p:txBody>
          <a:bodyPr wrap="square" rtlCol="0">
            <a:spAutoFit/>
          </a:bodyPr>
          <a:lstStyle/>
          <a:p>
            <a:pPr algn="ctr"/>
            <a:r>
              <a:rPr lang="en-US" dirty="0"/>
              <a:t>Instrument and data </a:t>
            </a:r>
            <a:endParaRPr lang="en-GB" dirty="0"/>
          </a:p>
        </p:txBody>
      </p:sp>
      <p:sp>
        <p:nvSpPr>
          <p:cNvPr id="20" name="TextBox 19">
            <a:extLst>
              <a:ext uri="{FF2B5EF4-FFF2-40B4-BE49-F238E27FC236}">
                <a16:creationId xmlns:a16="http://schemas.microsoft.com/office/drawing/2014/main" id="{E915F288-2075-48C8-A8B4-C54FDDCF692A}"/>
              </a:ext>
            </a:extLst>
          </p:cNvPr>
          <p:cNvSpPr txBox="1"/>
          <p:nvPr/>
        </p:nvSpPr>
        <p:spPr>
          <a:xfrm>
            <a:off x="7968344" y="1348874"/>
            <a:ext cx="1567543" cy="646331"/>
          </a:xfrm>
          <a:prstGeom prst="rect">
            <a:avLst/>
          </a:prstGeom>
          <a:noFill/>
        </p:spPr>
        <p:txBody>
          <a:bodyPr wrap="square" rtlCol="0">
            <a:spAutoFit/>
          </a:bodyPr>
          <a:lstStyle/>
          <a:p>
            <a:pPr algn="ctr"/>
            <a:r>
              <a:rPr lang="en-US" dirty="0"/>
              <a:t>Neutron star model</a:t>
            </a:r>
            <a:endParaRPr lang="en-GB" dirty="0"/>
          </a:p>
        </p:txBody>
      </p:sp>
      <p:sp>
        <p:nvSpPr>
          <p:cNvPr id="21" name="TextBox 20">
            <a:extLst>
              <a:ext uri="{FF2B5EF4-FFF2-40B4-BE49-F238E27FC236}">
                <a16:creationId xmlns:a16="http://schemas.microsoft.com/office/drawing/2014/main" id="{EEB3A682-78CC-4B1F-A1E9-987439D22F96}"/>
              </a:ext>
            </a:extLst>
          </p:cNvPr>
          <p:cNvSpPr txBox="1"/>
          <p:nvPr/>
        </p:nvSpPr>
        <p:spPr>
          <a:xfrm>
            <a:off x="5482044" y="3280005"/>
            <a:ext cx="1227908" cy="646331"/>
          </a:xfrm>
          <a:prstGeom prst="rect">
            <a:avLst/>
          </a:prstGeom>
          <a:noFill/>
        </p:spPr>
        <p:txBody>
          <a:bodyPr wrap="square" rtlCol="0">
            <a:spAutoFit/>
          </a:bodyPr>
          <a:lstStyle/>
          <a:p>
            <a:pPr algn="ctr"/>
            <a:r>
              <a:rPr lang="en-US" dirty="0"/>
              <a:t>Statistical sampling</a:t>
            </a:r>
            <a:endParaRPr lang="en-GB" dirty="0"/>
          </a:p>
        </p:txBody>
      </p:sp>
      <p:sp>
        <p:nvSpPr>
          <p:cNvPr id="23" name="TextBox 22">
            <a:extLst>
              <a:ext uri="{FF2B5EF4-FFF2-40B4-BE49-F238E27FC236}">
                <a16:creationId xmlns:a16="http://schemas.microsoft.com/office/drawing/2014/main" id="{E76730B5-2104-4529-948F-EA275C95A0C5}"/>
              </a:ext>
            </a:extLst>
          </p:cNvPr>
          <p:cNvSpPr txBox="1"/>
          <p:nvPr/>
        </p:nvSpPr>
        <p:spPr>
          <a:xfrm>
            <a:off x="5207724" y="5500690"/>
            <a:ext cx="1776549" cy="646331"/>
          </a:xfrm>
          <a:prstGeom prst="rect">
            <a:avLst/>
          </a:prstGeom>
          <a:noFill/>
        </p:spPr>
        <p:txBody>
          <a:bodyPr wrap="square" rtlCol="0">
            <a:spAutoFit/>
          </a:bodyPr>
          <a:lstStyle/>
          <a:p>
            <a:pPr algn="ctr"/>
            <a:r>
              <a:rPr lang="en-US" dirty="0"/>
              <a:t>Neutron star parameters</a:t>
            </a:r>
            <a:endParaRPr lang="en-GB" dirty="0"/>
          </a:p>
        </p:txBody>
      </p:sp>
      <p:sp>
        <p:nvSpPr>
          <p:cNvPr id="3" name="Slide Number Placeholder 2">
            <a:extLst>
              <a:ext uri="{FF2B5EF4-FFF2-40B4-BE49-F238E27FC236}">
                <a16:creationId xmlns:a16="http://schemas.microsoft.com/office/drawing/2014/main" id="{4B719939-9336-46AA-8D40-FB149D924649}"/>
              </a:ext>
            </a:extLst>
          </p:cNvPr>
          <p:cNvSpPr>
            <a:spLocks noGrp="1"/>
          </p:cNvSpPr>
          <p:nvPr>
            <p:ph type="sldNum" sz="quarter" idx="12"/>
          </p:nvPr>
        </p:nvSpPr>
        <p:spPr/>
        <p:txBody>
          <a:bodyPr/>
          <a:lstStyle/>
          <a:p>
            <a:fld id="{CEB7EB8E-6792-4DA4-ADB0-46F5EA2F40ED}" type="slidenum">
              <a:rPr lang="en-GB" smtClean="0"/>
              <a:t>23</a:t>
            </a:fld>
            <a:endParaRPr lang="en-GB"/>
          </a:p>
        </p:txBody>
      </p:sp>
      <p:sp>
        <p:nvSpPr>
          <p:cNvPr id="22" name="Title 1">
            <a:extLst>
              <a:ext uri="{FF2B5EF4-FFF2-40B4-BE49-F238E27FC236}">
                <a16:creationId xmlns:a16="http://schemas.microsoft.com/office/drawing/2014/main" id="{EF4C3576-0632-4566-873E-5C79C219B4D0}"/>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X-PSI</a:t>
            </a:r>
            <a:endParaRPr lang="en-GB" sz="4000" dirty="0">
              <a:solidFill>
                <a:schemeClr val="bg1"/>
              </a:solidFill>
              <a:ea typeface="Cambria" panose="02040503050406030204" pitchFamily="18" charset="0"/>
            </a:endParaRPr>
          </a:p>
        </p:txBody>
      </p:sp>
      <p:pic>
        <p:nvPicPr>
          <p:cNvPr id="24" name="Picture 23" descr="A picture containing drawing&#10;&#10;Description automatically generated">
            <a:extLst>
              <a:ext uri="{FF2B5EF4-FFF2-40B4-BE49-F238E27FC236}">
                <a16:creationId xmlns:a16="http://schemas.microsoft.com/office/drawing/2014/main" id="{802EB20F-7A23-4C6E-A789-52387CC7E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83" y="-1995"/>
            <a:ext cx="755869" cy="755869"/>
          </a:xfrm>
          <a:prstGeom prst="rect">
            <a:avLst/>
          </a:prstGeom>
        </p:spPr>
      </p:pic>
    </p:spTree>
    <p:extLst>
      <p:ext uri="{BB962C8B-B14F-4D97-AF65-F5344CB8AC3E}">
        <p14:creationId xmlns:p14="http://schemas.microsoft.com/office/powerpoint/2010/main" val="2398862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0"/>
            <a:ext cx="12192000" cy="793102"/>
          </a:xfrm>
          <a:solidFill>
            <a:srgbClr val="3C596C"/>
          </a:solidFill>
        </p:spPr>
        <p:txBody>
          <a:bodyPr>
            <a:normAutofit/>
          </a:bodyPr>
          <a:lstStyle/>
          <a:p>
            <a:r>
              <a:rPr lang="en-US" sz="4000" dirty="0">
                <a:solidFill>
                  <a:schemeClr val="bg1"/>
                </a:solidFill>
                <a:ea typeface="Cambria" panose="02040503050406030204" pitchFamily="18" charset="0"/>
              </a:rPr>
              <a:t>  Modelling – Relativistic Ray-tracing</a:t>
            </a:r>
            <a:endParaRPr lang="en-GB" sz="4000" dirty="0">
              <a:solidFill>
                <a:schemeClr val="bg1"/>
              </a:solidFill>
              <a:ea typeface="Cambria" panose="02040503050406030204" pitchFamily="18" charset="0"/>
            </a:endParaRPr>
          </a:p>
        </p:txBody>
      </p:sp>
      <p:sp>
        <p:nvSpPr>
          <p:cNvPr id="6" name="AutoShape 2">
            <a:extLst>
              <a:ext uri="{FF2B5EF4-FFF2-40B4-BE49-F238E27FC236}">
                <a16:creationId xmlns:a16="http://schemas.microsoft.com/office/drawing/2014/main" id="{52C39050-09CA-4E48-B46E-19D74B954682}"/>
              </a:ext>
            </a:extLst>
          </p:cNvPr>
          <p:cNvSpPr>
            <a:spLocks noChangeAspect="1" noChangeArrowheads="1"/>
          </p:cNvSpPr>
          <p:nvPr/>
        </p:nvSpPr>
        <p:spPr bwMode="auto">
          <a:xfrm>
            <a:off x="5943600" y="3195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7" name="AutoShape 4">
            <a:extLst>
              <a:ext uri="{FF2B5EF4-FFF2-40B4-BE49-F238E27FC236}">
                <a16:creationId xmlns:a16="http://schemas.microsoft.com/office/drawing/2014/main" id="{9E2341E1-8ADB-E847-A4E6-5C93A741DE8F}"/>
              </a:ext>
            </a:extLst>
          </p:cNvPr>
          <p:cNvSpPr>
            <a:spLocks noChangeAspect="1" noChangeArrowheads="1"/>
          </p:cNvSpPr>
          <p:nvPr/>
        </p:nvSpPr>
        <p:spPr bwMode="auto">
          <a:xfrm>
            <a:off x="6096000" y="33479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8" name="AutoShape 6">
            <a:extLst>
              <a:ext uri="{FF2B5EF4-FFF2-40B4-BE49-F238E27FC236}">
                <a16:creationId xmlns:a16="http://schemas.microsoft.com/office/drawing/2014/main" id="{C428D88C-D074-1F49-896C-293A5A90E2DB}"/>
              </a:ext>
            </a:extLst>
          </p:cNvPr>
          <p:cNvSpPr>
            <a:spLocks noChangeAspect="1" noChangeArrowheads="1"/>
          </p:cNvSpPr>
          <p:nvPr/>
        </p:nvSpPr>
        <p:spPr bwMode="auto">
          <a:xfrm>
            <a:off x="6248400" y="3500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9" name="AutoShape 8">
            <a:extLst>
              <a:ext uri="{FF2B5EF4-FFF2-40B4-BE49-F238E27FC236}">
                <a16:creationId xmlns:a16="http://schemas.microsoft.com/office/drawing/2014/main" id="{FB76E4EC-20A2-0642-8005-6DA8384AD626}"/>
              </a:ext>
            </a:extLst>
          </p:cNvPr>
          <p:cNvSpPr>
            <a:spLocks noChangeAspect="1" noChangeArrowheads="1"/>
          </p:cNvSpPr>
          <p:nvPr/>
        </p:nvSpPr>
        <p:spPr bwMode="auto">
          <a:xfrm>
            <a:off x="6400800" y="3652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 name="Picture 9" descr="A close up of a mans face&#10;&#10;Description automatically generated">
            <a:extLst>
              <a:ext uri="{FF2B5EF4-FFF2-40B4-BE49-F238E27FC236}">
                <a16:creationId xmlns:a16="http://schemas.microsoft.com/office/drawing/2014/main" id="{565CD13A-EEC3-764E-9A01-28FDE8498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502597"/>
            <a:ext cx="5816798" cy="4130594"/>
          </a:xfrm>
          <a:prstGeom prst="rect">
            <a:avLst/>
          </a:prstGeom>
        </p:spPr>
      </p:pic>
      <p:pic>
        <p:nvPicPr>
          <p:cNvPr id="36865" name="Picture 1" descr="page30image7878672">
            <a:extLst>
              <a:ext uri="{FF2B5EF4-FFF2-40B4-BE49-F238E27FC236}">
                <a16:creationId xmlns:a16="http://schemas.microsoft.com/office/drawing/2014/main" id="{83930E59-D37B-854B-ACB0-9A45EA41AF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002" y="1229767"/>
            <a:ext cx="4881752" cy="439845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B5A890-7765-7540-8909-DCF771F959A8}"/>
              </a:ext>
            </a:extLst>
          </p:cNvPr>
          <p:cNvSpPr/>
          <p:nvPr/>
        </p:nvSpPr>
        <p:spPr>
          <a:xfrm>
            <a:off x="3333509" y="2764899"/>
            <a:ext cx="740780" cy="722453"/>
          </a:xfrm>
          <a:prstGeom prst="ellipse">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NL"/>
          </a:p>
        </p:txBody>
      </p:sp>
      <p:sp>
        <p:nvSpPr>
          <p:cNvPr id="14" name="Oval 13">
            <a:extLst>
              <a:ext uri="{FF2B5EF4-FFF2-40B4-BE49-F238E27FC236}">
                <a16:creationId xmlns:a16="http://schemas.microsoft.com/office/drawing/2014/main" id="{F08F5EE1-10A3-7A49-A488-640AE92F3E09}"/>
              </a:ext>
            </a:extLst>
          </p:cNvPr>
          <p:cNvSpPr/>
          <p:nvPr/>
        </p:nvSpPr>
        <p:spPr>
          <a:xfrm>
            <a:off x="4690250" y="1390888"/>
            <a:ext cx="740780" cy="722453"/>
          </a:xfrm>
          <a:prstGeom prst="ellipse">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NL"/>
          </a:p>
        </p:txBody>
      </p:sp>
      <p:sp>
        <p:nvSpPr>
          <p:cNvPr id="13" name="TextBox 12">
            <a:extLst>
              <a:ext uri="{FF2B5EF4-FFF2-40B4-BE49-F238E27FC236}">
                <a16:creationId xmlns:a16="http://schemas.microsoft.com/office/drawing/2014/main" id="{F9E55723-3FE6-E248-BCE2-C0D46AEDD96A}"/>
              </a:ext>
            </a:extLst>
          </p:cNvPr>
          <p:cNvSpPr txBox="1"/>
          <p:nvPr/>
        </p:nvSpPr>
        <p:spPr>
          <a:xfrm>
            <a:off x="584002" y="5752618"/>
            <a:ext cx="4694054" cy="646331"/>
          </a:xfrm>
          <a:prstGeom prst="rect">
            <a:avLst/>
          </a:prstGeom>
          <a:noFill/>
        </p:spPr>
        <p:txBody>
          <a:bodyPr wrap="square" rtlCol="0">
            <a:spAutoFit/>
          </a:bodyPr>
          <a:lstStyle/>
          <a:p>
            <a:pPr marL="285750" indent="-285750">
              <a:buFont typeface="Arial" panose="020B0604020202020204" pitchFamily="34" charset="0"/>
              <a:buChar char="•"/>
            </a:pPr>
            <a:r>
              <a:rPr lang="en-NL" dirty="0"/>
              <a:t>Emission geometry – inclination, emission angle and deflection angle</a:t>
            </a:r>
          </a:p>
        </p:txBody>
      </p:sp>
      <p:sp>
        <p:nvSpPr>
          <p:cNvPr id="15" name="TextBox 14">
            <a:extLst>
              <a:ext uri="{FF2B5EF4-FFF2-40B4-BE49-F238E27FC236}">
                <a16:creationId xmlns:a16="http://schemas.microsoft.com/office/drawing/2014/main" id="{8514F36B-2B22-0548-9963-5B6628BB7534}"/>
              </a:ext>
            </a:extLst>
          </p:cNvPr>
          <p:cNvSpPr txBox="1"/>
          <p:nvPr/>
        </p:nvSpPr>
        <p:spPr>
          <a:xfrm>
            <a:off x="6248400" y="5752618"/>
            <a:ext cx="5359598" cy="646331"/>
          </a:xfrm>
          <a:prstGeom prst="rect">
            <a:avLst/>
          </a:prstGeom>
          <a:noFill/>
        </p:spPr>
        <p:txBody>
          <a:bodyPr wrap="square" rtlCol="0">
            <a:spAutoFit/>
          </a:bodyPr>
          <a:lstStyle/>
          <a:p>
            <a:pPr marL="285750" indent="-285750">
              <a:buFont typeface="Arial" panose="020B0604020202020204" pitchFamily="34" charset="0"/>
              <a:buChar char="•"/>
            </a:pPr>
            <a:r>
              <a:rPr lang="en-NL" dirty="0"/>
              <a:t>Deflection angle dependent on exterior spacetime</a:t>
            </a:r>
          </a:p>
          <a:p>
            <a:pPr marL="285750" indent="-285750">
              <a:buFont typeface="Arial" panose="020B0604020202020204" pitchFamily="34" charset="0"/>
              <a:buChar char="•"/>
            </a:pPr>
            <a:r>
              <a:rPr lang="en-NL" dirty="0"/>
              <a:t>Oblate Schwarzschild + Doppler approximation</a:t>
            </a:r>
          </a:p>
        </p:txBody>
      </p:sp>
      <p:sp>
        <p:nvSpPr>
          <p:cNvPr id="16" name="Slide Number Placeholder 15">
            <a:extLst>
              <a:ext uri="{FF2B5EF4-FFF2-40B4-BE49-F238E27FC236}">
                <a16:creationId xmlns:a16="http://schemas.microsoft.com/office/drawing/2014/main" id="{93FE7B9C-01FD-2942-AA31-6FF0A83E60F8}"/>
              </a:ext>
            </a:extLst>
          </p:cNvPr>
          <p:cNvSpPr>
            <a:spLocks noGrp="1"/>
          </p:cNvSpPr>
          <p:nvPr>
            <p:ph type="sldNum" sz="quarter" idx="12"/>
          </p:nvPr>
        </p:nvSpPr>
        <p:spPr/>
        <p:txBody>
          <a:bodyPr/>
          <a:lstStyle/>
          <a:p>
            <a:fld id="{B606BA45-D5F6-D346-88B4-B517E36C99C0}" type="slidenum">
              <a:rPr lang="en-NL" smtClean="0"/>
              <a:t>24</a:t>
            </a:fld>
            <a:endParaRPr lang="en-NL"/>
          </a:p>
        </p:txBody>
      </p:sp>
      <p:sp>
        <p:nvSpPr>
          <p:cNvPr id="19" name="TextBox 18">
            <a:extLst>
              <a:ext uri="{FF2B5EF4-FFF2-40B4-BE49-F238E27FC236}">
                <a16:creationId xmlns:a16="http://schemas.microsoft.com/office/drawing/2014/main" id="{A4B800E9-1B47-3645-B9D2-8B0730B18F00}"/>
              </a:ext>
            </a:extLst>
          </p:cNvPr>
          <p:cNvSpPr txBox="1"/>
          <p:nvPr/>
        </p:nvSpPr>
        <p:spPr>
          <a:xfrm>
            <a:off x="804050" y="891213"/>
            <a:ext cx="3886200" cy="338554"/>
          </a:xfrm>
          <a:prstGeom prst="rect">
            <a:avLst/>
          </a:prstGeom>
          <a:noFill/>
        </p:spPr>
        <p:txBody>
          <a:bodyPr wrap="square" rtlCol="0">
            <a:spAutoFit/>
          </a:bodyPr>
          <a:lstStyle/>
          <a:p>
            <a:pPr algn="ctr"/>
            <a:r>
              <a:rPr lang="en-US" sz="1600" i="1" dirty="0">
                <a:solidFill>
                  <a:schemeClr val="tx1">
                    <a:lumMod val="65000"/>
                    <a:lumOff val="35000"/>
                  </a:schemeClr>
                </a:solidFill>
              </a:rPr>
              <a:t>Bogdanov et al. 2019b</a:t>
            </a:r>
            <a:endParaRPr lang="en-GB" sz="1600" i="1" dirty="0">
              <a:solidFill>
                <a:schemeClr val="tx1">
                  <a:lumMod val="65000"/>
                  <a:lumOff val="35000"/>
                </a:schemeClr>
              </a:solidFill>
            </a:endParaRPr>
          </a:p>
        </p:txBody>
      </p:sp>
      <p:sp>
        <p:nvSpPr>
          <p:cNvPr id="20" name="TextBox 19">
            <a:extLst>
              <a:ext uri="{FF2B5EF4-FFF2-40B4-BE49-F238E27FC236}">
                <a16:creationId xmlns:a16="http://schemas.microsoft.com/office/drawing/2014/main" id="{600EEDAF-47C6-0F44-93FC-655731119815}"/>
              </a:ext>
            </a:extLst>
          </p:cNvPr>
          <p:cNvSpPr txBox="1"/>
          <p:nvPr/>
        </p:nvSpPr>
        <p:spPr>
          <a:xfrm>
            <a:off x="6985099" y="886255"/>
            <a:ext cx="3886200" cy="338554"/>
          </a:xfrm>
          <a:prstGeom prst="rect">
            <a:avLst/>
          </a:prstGeom>
          <a:noFill/>
        </p:spPr>
        <p:txBody>
          <a:bodyPr wrap="square" rtlCol="0">
            <a:spAutoFit/>
          </a:bodyPr>
          <a:lstStyle/>
          <a:p>
            <a:pPr algn="ctr"/>
            <a:r>
              <a:rPr lang="en-US" sz="1600" i="1" dirty="0" err="1">
                <a:solidFill>
                  <a:schemeClr val="tx1">
                    <a:lumMod val="65000"/>
                    <a:lumOff val="35000"/>
                  </a:schemeClr>
                </a:solidFill>
              </a:rPr>
              <a:t>Morsink</a:t>
            </a:r>
            <a:r>
              <a:rPr lang="en-US" sz="1600" i="1" dirty="0">
                <a:solidFill>
                  <a:schemeClr val="tx1">
                    <a:lumMod val="65000"/>
                    <a:lumOff val="35000"/>
                  </a:schemeClr>
                </a:solidFill>
              </a:rPr>
              <a:t> et al. 2007</a:t>
            </a:r>
            <a:endParaRPr lang="en-GB" sz="1600" i="1" dirty="0">
              <a:solidFill>
                <a:schemeClr val="tx1">
                  <a:lumMod val="65000"/>
                  <a:lumOff val="35000"/>
                </a:schemeClr>
              </a:solidFill>
            </a:endParaRPr>
          </a:p>
        </p:txBody>
      </p:sp>
    </p:spTree>
    <p:extLst>
      <p:ext uri="{BB962C8B-B14F-4D97-AF65-F5344CB8AC3E}">
        <p14:creationId xmlns:p14="http://schemas.microsoft.com/office/powerpoint/2010/main" val="2625071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9EA5B8F-35D7-4015-953E-DD71CD6A60BD}"/>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Modelling – Spot Geometry</a:t>
            </a:r>
            <a:endParaRPr lang="en-GB" sz="4000" dirty="0">
              <a:solidFill>
                <a:schemeClr val="bg1"/>
              </a:solidFill>
              <a:ea typeface="Cambria" panose="02040503050406030204" pitchFamily="18" charset="0"/>
            </a:endParaRPr>
          </a:p>
        </p:txBody>
      </p:sp>
      <p:pic>
        <p:nvPicPr>
          <p:cNvPr id="6" name="Picture 5">
            <a:extLst>
              <a:ext uri="{FF2B5EF4-FFF2-40B4-BE49-F238E27FC236}">
                <a16:creationId xmlns:a16="http://schemas.microsoft.com/office/drawing/2014/main" id="{E026A7AA-EEEA-4071-B429-736395124A2A}"/>
              </a:ext>
            </a:extLst>
          </p:cNvPr>
          <p:cNvPicPr>
            <a:picLocks noChangeAspect="1"/>
          </p:cNvPicPr>
          <p:nvPr/>
        </p:nvPicPr>
        <p:blipFill rotWithShape="1">
          <a:blip r:embed="rId3"/>
          <a:srcRect l="14565" t="557" r="7726" b="54896"/>
          <a:stretch/>
        </p:blipFill>
        <p:spPr>
          <a:xfrm>
            <a:off x="315052" y="2286001"/>
            <a:ext cx="2478452" cy="2806997"/>
          </a:xfrm>
          <a:prstGeom prst="rect">
            <a:avLst/>
          </a:prstGeom>
        </p:spPr>
      </p:pic>
      <p:pic>
        <p:nvPicPr>
          <p:cNvPr id="3" name="Picture 2" descr="A picture containing building, cage, person&#10;&#10;Description automatically generated">
            <a:extLst>
              <a:ext uri="{FF2B5EF4-FFF2-40B4-BE49-F238E27FC236}">
                <a16:creationId xmlns:a16="http://schemas.microsoft.com/office/drawing/2014/main" id="{20E6F686-BBB8-435C-9CF0-1F46E5639B92}"/>
              </a:ext>
            </a:extLst>
          </p:cNvPr>
          <p:cNvPicPr>
            <a:picLocks noChangeAspect="1"/>
          </p:cNvPicPr>
          <p:nvPr/>
        </p:nvPicPr>
        <p:blipFill rotWithShape="1">
          <a:blip r:embed="rId4">
            <a:extLst>
              <a:ext uri="{28A0092B-C50C-407E-A947-70E740481C1C}">
                <a14:useLocalDpi xmlns:a14="http://schemas.microsoft.com/office/drawing/2010/main" val="0"/>
              </a:ext>
            </a:extLst>
          </a:blip>
          <a:srcRect l="6503" r="8587"/>
          <a:stretch/>
        </p:blipFill>
        <p:spPr>
          <a:xfrm>
            <a:off x="3379305" y="2295939"/>
            <a:ext cx="2503308" cy="2863083"/>
          </a:xfrm>
          <a:prstGeom prst="rect">
            <a:avLst/>
          </a:prstGeom>
        </p:spPr>
      </p:pic>
      <p:sp>
        <p:nvSpPr>
          <p:cNvPr id="11" name="TextBox 10">
            <a:extLst>
              <a:ext uri="{FF2B5EF4-FFF2-40B4-BE49-F238E27FC236}">
                <a16:creationId xmlns:a16="http://schemas.microsoft.com/office/drawing/2014/main" id="{42BB3B77-1CBC-43A6-9BB1-E2A4832AC0E8}"/>
              </a:ext>
            </a:extLst>
          </p:cNvPr>
          <p:cNvSpPr txBox="1"/>
          <p:nvPr/>
        </p:nvSpPr>
        <p:spPr>
          <a:xfrm>
            <a:off x="423180" y="5192095"/>
            <a:ext cx="2262147" cy="369332"/>
          </a:xfrm>
          <a:prstGeom prst="rect">
            <a:avLst/>
          </a:prstGeom>
          <a:noFill/>
        </p:spPr>
        <p:txBody>
          <a:bodyPr wrap="square" rtlCol="0">
            <a:spAutoFit/>
          </a:bodyPr>
          <a:lstStyle/>
          <a:p>
            <a:pPr algn="ctr"/>
            <a:r>
              <a:rPr lang="en-US" dirty="0"/>
              <a:t>Single-temperature</a:t>
            </a:r>
          </a:p>
        </p:txBody>
      </p:sp>
      <p:sp>
        <p:nvSpPr>
          <p:cNvPr id="12" name="TextBox 11">
            <a:extLst>
              <a:ext uri="{FF2B5EF4-FFF2-40B4-BE49-F238E27FC236}">
                <a16:creationId xmlns:a16="http://schemas.microsoft.com/office/drawing/2014/main" id="{60E1FDB1-B0F1-475A-B269-1950BC84688A}"/>
              </a:ext>
            </a:extLst>
          </p:cNvPr>
          <p:cNvSpPr txBox="1"/>
          <p:nvPr/>
        </p:nvSpPr>
        <p:spPr>
          <a:xfrm>
            <a:off x="3592319" y="5192095"/>
            <a:ext cx="2037521" cy="369332"/>
          </a:xfrm>
          <a:prstGeom prst="rect">
            <a:avLst/>
          </a:prstGeom>
          <a:noFill/>
        </p:spPr>
        <p:txBody>
          <a:bodyPr wrap="square" rtlCol="0">
            <a:spAutoFit/>
          </a:bodyPr>
          <a:lstStyle/>
          <a:p>
            <a:pPr algn="ctr"/>
            <a:r>
              <a:rPr lang="en-US" dirty="0"/>
              <a:t>Dual-temperature</a:t>
            </a:r>
          </a:p>
        </p:txBody>
      </p:sp>
      <p:sp>
        <p:nvSpPr>
          <p:cNvPr id="13" name="TextBox 12">
            <a:extLst>
              <a:ext uri="{FF2B5EF4-FFF2-40B4-BE49-F238E27FC236}">
                <a16:creationId xmlns:a16="http://schemas.microsoft.com/office/drawing/2014/main" id="{14485251-9FEF-42B5-A591-A3D2E8D0633C}"/>
              </a:ext>
            </a:extLst>
          </p:cNvPr>
          <p:cNvSpPr txBox="1"/>
          <p:nvPr/>
        </p:nvSpPr>
        <p:spPr>
          <a:xfrm>
            <a:off x="6661809" y="5192095"/>
            <a:ext cx="2037521" cy="369332"/>
          </a:xfrm>
          <a:prstGeom prst="rect">
            <a:avLst/>
          </a:prstGeom>
          <a:noFill/>
        </p:spPr>
        <p:txBody>
          <a:bodyPr wrap="square" rtlCol="0">
            <a:spAutoFit/>
          </a:bodyPr>
          <a:lstStyle/>
          <a:p>
            <a:pPr algn="ctr"/>
            <a:r>
              <a:rPr lang="en-US" dirty="0"/>
              <a:t>Ring</a:t>
            </a:r>
            <a:endParaRPr lang="en-GB" dirty="0"/>
          </a:p>
        </p:txBody>
      </p:sp>
      <p:sp>
        <p:nvSpPr>
          <p:cNvPr id="15" name="TextBox 14">
            <a:extLst>
              <a:ext uri="{FF2B5EF4-FFF2-40B4-BE49-F238E27FC236}">
                <a16:creationId xmlns:a16="http://schemas.microsoft.com/office/drawing/2014/main" id="{F2261288-B406-4832-9607-CB49D2ECEFF5}"/>
              </a:ext>
            </a:extLst>
          </p:cNvPr>
          <p:cNvSpPr txBox="1"/>
          <p:nvPr/>
        </p:nvSpPr>
        <p:spPr>
          <a:xfrm>
            <a:off x="9731299" y="5192095"/>
            <a:ext cx="2037521" cy="369332"/>
          </a:xfrm>
          <a:prstGeom prst="rect">
            <a:avLst/>
          </a:prstGeom>
          <a:noFill/>
        </p:spPr>
        <p:txBody>
          <a:bodyPr wrap="square" rtlCol="0">
            <a:spAutoFit/>
          </a:bodyPr>
          <a:lstStyle/>
          <a:p>
            <a:pPr algn="ctr"/>
            <a:r>
              <a:rPr lang="en-US" dirty="0"/>
              <a:t>Crescent</a:t>
            </a:r>
            <a:endParaRPr lang="en-GB" dirty="0"/>
          </a:p>
        </p:txBody>
      </p:sp>
      <p:pic>
        <p:nvPicPr>
          <p:cNvPr id="1028" name="Picture 4" descr="Figure 11.">
            <a:extLst>
              <a:ext uri="{FF2B5EF4-FFF2-40B4-BE49-F238E27FC236}">
                <a16:creationId xmlns:a16="http://schemas.microsoft.com/office/drawing/2014/main" id="{9F5EDF10-8F98-470B-9F31-7469703777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55669" r="54164" b="2351"/>
          <a:stretch/>
        </p:blipFill>
        <p:spPr bwMode="auto">
          <a:xfrm rot="10800000">
            <a:off x="6369021" y="2273585"/>
            <a:ext cx="2546740" cy="28069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e 11.">
            <a:extLst>
              <a:ext uri="{FF2B5EF4-FFF2-40B4-BE49-F238E27FC236}">
                <a16:creationId xmlns:a16="http://schemas.microsoft.com/office/drawing/2014/main" id="{71615A2E-842B-4AD6-BCF2-C8512D1853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148" t="56073" r="-948" b="1947"/>
          <a:stretch/>
        </p:blipFill>
        <p:spPr bwMode="auto">
          <a:xfrm rot="10800000">
            <a:off x="9362416" y="2286001"/>
            <a:ext cx="2656020" cy="28069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3EB1CE3-FA90-44E4-A347-136A40C0A24F}"/>
              </a:ext>
            </a:extLst>
          </p:cNvPr>
          <p:cNvSpPr/>
          <p:nvPr/>
        </p:nvSpPr>
        <p:spPr>
          <a:xfrm>
            <a:off x="11261035" y="1689652"/>
            <a:ext cx="920808" cy="606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E08101D-2041-4BEB-8819-DC4375845D30}"/>
              </a:ext>
            </a:extLst>
          </p:cNvPr>
          <p:cNvSpPr txBox="1"/>
          <p:nvPr/>
        </p:nvSpPr>
        <p:spPr>
          <a:xfrm>
            <a:off x="4152900" y="1823518"/>
            <a:ext cx="3886200" cy="338554"/>
          </a:xfrm>
          <a:prstGeom prst="rect">
            <a:avLst/>
          </a:prstGeom>
          <a:noFill/>
        </p:spPr>
        <p:txBody>
          <a:bodyPr wrap="square" rtlCol="0">
            <a:spAutoFit/>
          </a:bodyPr>
          <a:lstStyle/>
          <a:p>
            <a:pPr algn="ctr"/>
            <a:r>
              <a:rPr lang="en-US" sz="1600" i="1" dirty="0">
                <a:solidFill>
                  <a:schemeClr val="tx1">
                    <a:lumMod val="65000"/>
                    <a:lumOff val="35000"/>
                  </a:schemeClr>
                </a:solidFill>
              </a:rPr>
              <a:t>Riley et al. 2019</a:t>
            </a:r>
            <a:endParaRPr lang="en-GB" sz="1600" i="1" dirty="0">
              <a:solidFill>
                <a:schemeClr val="tx1">
                  <a:lumMod val="65000"/>
                  <a:lumOff val="35000"/>
                </a:schemeClr>
              </a:solidFill>
            </a:endParaRPr>
          </a:p>
        </p:txBody>
      </p:sp>
      <p:sp>
        <p:nvSpPr>
          <p:cNvPr id="7" name="Slide Number Placeholder 6">
            <a:extLst>
              <a:ext uri="{FF2B5EF4-FFF2-40B4-BE49-F238E27FC236}">
                <a16:creationId xmlns:a16="http://schemas.microsoft.com/office/drawing/2014/main" id="{6C945E9F-AFE6-B446-AED2-649131659E1D}"/>
              </a:ext>
            </a:extLst>
          </p:cNvPr>
          <p:cNvSpPr>
            <a:spLocks noGrp="1"/>
          </p:cNvSpPr>
          <p:nvPr>
            <p:ph type="sldNum" sz="quarter" idx="12"/>
          </p:nvPr>
        </p:nvSpPr>
        <p:spPr/>
        <p:txBody>
          <a:bodyPr/>
          <a:lstStyle/>
          <a:p>
            <a:fld id="{B606BA45-D5F6-D346-88B4-B517E36C99C0}" type="slidenum">
              <a:rPr lang="en-NL" smtClean="0"/>
              <a:t>25</a:t>
            </a:fld>
            <a:endParaRPr lang="en-NL"/>
          </a:p>
        </p:txBody>
      </p:sp>
    </p:spTree>
    <p:extLst>
      <p:ext uri="{BB962C8B-B14F-4D97-AF65-F5344CB8AC3E}">
        <p14:creationId xmlns:p14="http://schemas.microsoft.com/office/powerpoint/2010/main" val="678745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FC40DFA2-B9B9-4F45-8694-97C20F313C3D}"/>
              </a:ext>
            </a:extLst>
          </p:cNvPr>
          <p:cNvSpPr/>
          <p:nvPr/>
        </p:nvSpPr>
        <p:spPr>
          <a:xfrm>
            <a:off x="5024846" y="3080657"/>
            <a:ext cx="2142308" cy="1045029"/>
          </a:xfrm>
          <a:prstGeom prst="roundRect">
            <a:avLst/>
          </a:prstGeom>
          <a:solidFill>
            <a:schemeClr val="accent2">
              <a:alpha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980CFBD5-65F0-4E3F-A595-8945CA7833FC}"/>
              </a:ext>
            </a:extLst>
          </p:cNvPr>
          <p:cNvSpPr/>
          <p:nvPr/>
        </p:nvSpPr>
        <p:spPr>
          <a:xfrm>
            <a:off x="5024846" y="5301342"/>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Bent 15">
            <a:extLst>
              <a:ext uri="{FF2B5EF4-FFF2-40B4-BE49-F238E27FC236}">
                <a16:creationId xmlns:a16="http://schemas.microsoft.com/office/drawing/2014/main" id="{EC4E02E3-64C4-4128-88C7-03B56B4EA39C}"/>
              </a:ext>
            </a:extLst>
          </p:cNvPr>
          <p:cNvSpPr/>
          <p:nvPr/>
        </p:nvSpPr>
        <p:spPr>
          <a:xfrm rot="5400000">
            <a:off x="4446813" y="1475016"/>
            <a:ext cx="1643743" cy="1515290"/>
          </a:xfrm>
          <a:prstGeom prst="bentArrow">
            <a:avLst>
              <a:gd name="adj1" fmla="val 15804"/>
              <a:gd name="adj2" fmla="val 1896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Rectangle: Rounded Corners 10">
            <a:extLst>
              <a:ext uri="{FF2B5EF4-FFF2-40B4-BE49-F238E27FC236}">
                <a16:creationId xmlns:a16="http://schemas.microsoft.com/office/drawing/2014/main" id="{B1DE52AC-FE0C-427D-BE4D-19ACDCEE0196}"/>
              </a:ext>
            </a:extLst>
          </p:cNvPr>
          <p:cNvSpPr/>
          <p:nvPr/>
        </p:nvSpPr>
        <p:spPr>
          <a:xfrm>
            <a:off x="2368732" y="1149527"/>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Bent 16">
            <a:extLst>
              <a:ext uri="{FF2B5EF4-FFF2-40B4-BE49-F238E27FC236}">
                <a16:creationId xmlns:a16="http://schemas.microsoft.com/office/drawing/2014/main" id="{92FC86B2-0A31-41CF-977B-206EEFF20078}"/>
              </a:ext>
            </a:extLst>
          </p:cNvPr>
          <p:cNvSpPr/>
          <p:nvPr/>
        </p:nvSpPr>
        <p:spPr>
          <a:xfrm rot="16200000" flipH="1">
            <a:off x="6101445" y="1475016"/>
            <a:ext cx="1643743" cy="1515290"/>
          </a:xfrm>
          <a:prstGeom prst="bentArrow">
            <a:avLst>
              <a:gd name="adj1" fmla="val 15804"/>
              <a:gd name="adj2" fmla="val 1896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Rectangle: Rounded Corners 6">
            <a:extLst>
              <a:ext uri="{FF2B5EF4-FFF2-40B4-BE49-F238E27FC236}">
                <a16:creationId xmlns:a16="http://schemas.microsoft.com/office/drawing/2014/main" id="{3380209B-71F9-4AD3-AD89-5C0CAB178F93}"/>
              </a:ext>
            </a:extLst>
          </p:cNvPr>
          <p:cNvSpPr/>
          <p:nvPr/>
        </p:nvSpPr>
        <p:spPr>
          <a:xfrm>
            <a:off x="7680962" y="1149526"/>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577CEDDF-FC81-4261-9AD4-9605FB3A61B1}"/>
              </a:ext>
            </a:extLst>
          </p:cNvPr>
          <p:cNvSpPr/>
          <p:nvPr/>
        </p:nvSpPr>
        <p:spPr>
          <a:xfrm>
            <a:off x="5765074" y="4125686"/>
            <a:ext cx="661851" cy="1149528"/>
          </a:xfrm>
          <a:prstGeom prst="downArrow">
            <a:avLst>
              <a:gd name="adj1" fmla="val 47368"/>
              <a:gd name="adj2" fmla="val 51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E4AF5553-37F6-4FBA-9FFE-2146B3CCDEC1}"/>
              </a:ext>
            </a:extLst>
          </p:cNvPr>
          <p:cNvSpPr txBox="1"/>
          <p:nvPr/>
        </p:nvSpPr>
        <p:spPr>
          <a:xfrm>
            <a:off x="2682240" y="1348874"/>
            <a:ext cx="1515291" cy="646331"/>
          </a:xfrm>
          <a:prstGeom prst="rect">
            <a:avLst/>
          </a:prstGeom>
          <a:noFill/>
        </p:spPr>
        <p:txBody>
          <a:bodyPr wrap="square" rtlCol="0">
            <a:spAutoFit/>
          </a:bodyPr>
          <a:lstStyle/>
          <a:p>
            <a:pPr algn="ctr"/>
            <a:r>
              <a:rPr lang="en-US" dirty="0"/>
              <a:t>Instrument and data </a:t>
            </a:r>
            <a:endParaRPr lang="en-GB" dirty="0"/>
          </a:p>
        </p:txBody>
      </p:sp>
      <p:sp>
        <p:nvSpPr>
          <p:cNvPr id="20" name="TextBox 19">
            <a:extLst>
              <a:ext uri="{FF2B5EF4-FFF2-40B4-BE49-F238E27FC236}">
                <a16:creationId xmlns:a16="http://schemas.microsoft.com/office/drawing/2014/main" id="{E915F288-2075-48C8-A8B4-C54FDDCF692A}"/>
              </a:ext>
            </a:extLst>
          </p:cNvPr>
          <p:cNvSpPr txBox="1"/>
          <p:nvPr/>
        </p:nvSpPr>
        <p:spPr>
          <a:xfrm>
            <a:off x="7968344" y="1348874"/>
            <a:ext cx="1567543" cy="646331"/>
          </a:xfrm>
          <a:prstGeom prst="rect">
            <a:avLst/>
          </a:prstGeom>
          <a:noFill/>
        </p:spPr>
        <p:txBody>
          <a:bodyPr wrap="square" rtlCol="0">
            <a:spAutoFit/>
          </a:bodyPr>
          <a:lstStyle/>
          <a:p>
            <a:pPr algn="ctr"/>
            <a:r>
              <a:rPr lang="en-US" dirty="0"/>
              <a:t>Neutron star model</a:t>
            </a:r>
            <a:endParaRPr lang="en-GB" dirty="0"/>
          </a:p>
        </p:txBody>
      </p:sp>
      <p:sp>
        <p:nvSpPr>
          <p:cNvPr id="21" name="TextBox 20">
            <a:extLst>
              <a:ext uri="{FF2B5EF4-FFF2-40B4-BE49-F238E27FC236}">
                <a16:creationId xmlns:a16="http://schemas.microsoft.com/office/drawing/2014/main" id="{EEB3A682-78CC-4B1F-A1E9-987439D22F96}"/>
              </a:ext>
            </a:extLst>
          </p:cNvPr>
          <p:cNvSpPr txBox="1"/>
          <p:nvPr/>
        </p:nvSpPr>
        <p:spPr>
          <a:xfrm>
            <a:off x="5482044" y="3280005"/>
            <a:ext cx="1227908" cy="646331"/>
          </a:xfrm>
          <a:prstGeom prst="rect">
            <a:avLst/>
          </a:prstGeom>
          <a:noFill/>
        </p:spPr>
        <p:txBody>
          <a:bodyPr wrap="square" rtlCol="0">
            <a:spAutoFit/>
          </a:bodyPr>
          <a:lstStyle/>
          <a:p>
            <a:pPr algn="ctr"/>
            <a:r>
              <a:rPr lang="en-US" dirty="0"/>
              <a:t>Statistical sampling</a:t>
            </a:r>
            <a:endParaRPr lang="en-GB" dirty="0"/>
          </a:p>
        </p:txBody>
      </p:sp>
      <p:sp>
        <p:nvSpPr>
          <p:cNvPr id="23" name="TextBox 22">
            <a:extLst>
              <a:ext uri="{FF2B5EF4-FFF2-40B4-BE49-F238E27FC236}">
                <a16:creationId xmlns:a16="http://schemas.microsoft.com/office/drawing/2014/main" id="{E76730B5-2104-4529-948F-EA275C95A0C5}"/>
              </a:ext>
            </a:extLst>
          </p:cNvPr>
          <p:cNvSpPr txBox="1"/>
          <p:nvPr/>
        </p:nvSpPr>
        <p:spPr>
          <a:xfrm>
            <a:off x="5207724" y="5500690"/>
            <a:ext cx="1776549" cy="646331"/>
          </a:xfrm>
          <a:prstGeom prst="rect">
            <a:avLst/>
          </a:prstGeom>
          <a:noFill/>
        </p:spPr>
        <p:txBody>
          <a:bodyPr wrap="square" rtlCol="0">
            <a:spAutoFit/>
          </a:bodyPr>
          <a:lstStyle/>
          <a:p>
            <a:pPr algn="ctr"/>
            <a:r>
              <a:rPr lang="en-US" dirty="0"/>
              <a:t>Neutron star parameters</a:t>
            </a:r>
            <a:endParaRPr lang="en-GB" dirty="0"/>
          </a:p>
        </p:txBody>
      </p:sp>
      <p:sp>
        <p:nvSpPr>
          <p:cNvPr id="3" name="Slide Number Placeholder 2">
            <a:extLst>
              <a:ext uri="{FF2B5EF4-FFF2-40B4-BE49-F238E27FC236}">
                <a16:creationId xmlns:a16="http://schemas.microsoft.com/office/drawing/2014/main" id="{998DAF00-C82D-4722-AEAE-F8860A6A4591}"/>
              </a:ext>
            </a:extLst>
          </p:cNvPr>
          <p:cNvSpPr>
            <a:spLocks noGrp="1"/>
          </p:cNvSpPr>
          <p:nvPr>
            <p:ph type="sldNum" sz="quarter" idx="12"/>
          </p:nvPr>
        </p:nvSpPr>
        <p:spPr/>
        <p:txBody>
          <a:bodyPr/>
          <a:lstStyle/>
          <a:p>
            <a:fld id="{CEB7EB8E-6792-4DA4-ADB0-46F5EA2F40ED}" type="slidenum">
              <a:rPr lang="en-GB" smtClean="0"/>
              <a:t>26</a:t>
            </a:fld>
            <a:endParaRPr lang="en-GB"/>
          </a:p>
        </p:txBody>
      </p:sp>
      <p:sp>
        <p:nvSpPr>
          <p:cNvPr id="25" name="Title 1">
            <a:extLst>
              <a:ext uri="{FF2B5EF4-FFF2-40B4-BE49-F238E27FC236}">
                <a16:creationId xmlns:a16="http://schemas.microsoft.com/office/drawing/2014/main" id="{F7C3E4DB-C14A-4B55-961B-0160C3BEDC2D}"/>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X-PSI</a:t>
            </a:r>
            <a:endParaRPr lang="en-GB" sz="4000" dirty="0">
              <a:solidFill>
                <a:schemeClr val="bg1"/>
              </a:solidFill>
              <a:ea typeface="Cambria" panose="02040503050406030204" pitchFamily="18" charset="0"/>
            </a:endParaRPr>
          </a:p>
        </p:txBody>
      </p:sp>
      <p:pic>
        <p:nvPicPr>
          <p:cNvPr id="26" name="Picture 25" descr="A picture containing drawing&#10;&#10;Description automatically generated">
            <a:extLst>
              <a:ext uri="{FF2B5EF4-FFF2-40B4-BE49-F238E27FC236}">
                <a16:creationId xmlns:a16="http://schemas.microsoft.com/office/drawing/2014/main" id="{A0A8CED0-1E6E-4CE9-9685-9EC32CE09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83" y="-1995"/>
            <a:ext cx="755869" cy="755869"/>
          </a:xfrm>
          <a:prstGeom prst="rect">
            <a:avLst/>
          </a:prstGeom>
        </p:spPr>
      </p:pic>
    </p:spTree>
    <p:extLst>
      <p:ext uri="{BB962C8B-B14F-4D97-AF65-F5344CB8AC3E}">
        <p14:creationId xmlns:p14="http://schemas.microsoft.com/office/powerpoint/2010/main" val="305656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614777-6337-43ED-969D-18F92FEDECA1}"/>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a:t>
            </a:r>
            <a:r>
              <a:rPr lang="en-US" sz="4000" dirty="0" err="1">
                <a:solidFill>
                  <a:schemeClr val="bg1"/>
                </a:solidFill>
                <a:ea typeface="Cambria" panose="02040503050406030204" pitchFamily="18" charset="0"/>
              </a:rPr>
              <a:t>Baye’s</a:t>
            </a:r>
            <a:r>
              <a:rPr lang="en-US" sz="4000" dirty="0">
                <a:solidFill>
                  <a:schemeClr val="bg1"/>
                </a:solidFill>
                <a:ea typeface="Cambria" panose="02040503050406030204" pitchFamily="18" charset="0"/>
              </a:rPr>
              <a:t> Theorem</a:t>
            </a:r>
            <a:endParaRPr lang="en-GB" sz="4000" dirty="0">
              <a:solidFill>
                <a:schemeClr val="bg1"/>
              </a:solidFill>
              <a:ea typeface="Cambria" panose="020405030504060302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211E39-A646-4C13-A730-06DFFCD8D3A9}"/>
                  </a:ext>
                </a:extLst>
              </p:cNvPr>
              <p:cNvSpPr txBox="1"/>
              <p:nvPr/>
            </p:nvSpPr>
            <p:spPr>
              <a:xfrm>
                <a:off x="2343002" y="1718570"/>
                <a:ext cx="6695768" cy="430887"/>
              </a:xfrm>
              <a:prstGeom prst="rect">
                <a:avLst/>
              </a:prstGeom>
              <a:noFill/>
            </p:spPr>
            <p:txBody>
              <a:bodyPr wrap="square" rtlCol="0">
                <a:spAutoFit/>
              </a:bodyPr>
              <a:lstStyle/>
              <a:p>
                <a:pPr lvl="1"/>
                <a:r>
                  <a:rPr lang="en-US" sz="2200" dirty="0"/>
                  <a:t>	</a:t>
                </a:r>
                <a14:m>
                  <m:oMath xmlns:m="http://schemas.openxmlformats.org/officeDocument/2006/math">
                    <m:r>
                      <a:rPr lang="en-US" sz="2200" i="1" smtClean="0">
                        <a:latin typeface="Cambria Math" panose="02040503050406030204" pitchFamily="18" charset="0"/>
                      </a:rPr>
                      <m:t>𝜋</m:t>
                    </m:r>
                    <m:d>
                      <m:dPr>
                        <m:ctrlPr>
                          <a:rPr lang="en-US" sz="2200" i="1" smtClean="0">
                            <a:latin typeface="Cambria Math" panose="02040503050406030204" pitchFamily="18" charset="0"/>
                          </a:rPr>
                        </m:ctrlPr>
                      </m:dPr>
                      <m:e>
                        <m:r>
                          <a:rPr lang="en-US" sz="2200" i="1" smtClean="0">
                            <a:latin typeface="Cambria Math" panose="02040503050406030204" pitchFamily="18" charset="0"/>
                          </a:rPr>
                          <m:t>𝜃</m:t>
                        </m:r>
                      </m:e>
                      <m:e>
                        <m:r>
                          <a:rPr lang="en-US" sz="2200" b="0" i="1" smtClean="0">
                            <a:latin typeface="Cambria Math" panose="02040503050406030204" pitchFamily="18" charset="0"/>
                          </a:rPr>
                          <m:t>𝐷</m:t>
                        </m:r>
                        <m:r>
                          <a:rPr lang="en-US" sz="2200" i="1" smtClean="0">
                            <a:latin typeface="Cambria Math" panose="02040503050406030204" pitchFamily="18" charset="0"/>
                          </a:rPr>
                          <m:t>,</m:t>
                        </m:r>
                        <m:r>
                          <a:rPr lang="en-US" sz="2200" b="0" i="1" smtClean="0">
                            <a:latin typeface="Cambria Math" panose="02040503050406030204" pitchFamily="18" charset="0"/>
                          </a:rPr>
                          <m:t>𝑀</m:t>
                        </m:r>
                        <m:r>
                          <a:rPr lang="en-US" sz="2200" i="1" smtClean="0">
                            <a:latin typeface="Cambria Math" panose="02040503050406030204" pitchFamily="18" charset="0"/>
                          </a:rPr>
                          <m:t> </m:t>
                        </m:r>
                      </m:e>
                    </m:d>
                    <m:r>
                      <a:rPr lang="en-US" sz="2200" i="1" smtClean="0">
                        <a:latin typeface="Cambria Math" panose="02040503050406030204" pitchFamily="18" charset="0"/>
                      </a:rPr>
                      <m:t> </m:t>
                    </m:r>
                    <m:r>
                      <a:rPr lang="en-US" sz="2200" i="1" smtClean="0">
                        <a:latin typeface="Cambria Math" panose="02040503050406030204" pitchFamily="18" charset="0"/>
                      </a:rPr>
                      <m:t>𝑝</m:t>
                    </m:r>
                    <m:d>
                      <m:dPr>
                        <m:ctrlPr>
                          <a:rPr lang="en-US" sz="2200" i="1" smtClean="0">
                            <a:latin typeface="Cambria Math" panose="02040503050406030204" pitchFamily="18" charset="0"/>
                          </a:rPr>
                        </m:ctrlPr>
                      </m:dPr>
                      <m:e>
                        <m:r>
                          <a:rPr lang="en-US" sz="2200" b="0" i="1" smtClean="0">
                            <a:latin typeface="Cambria Math" panose="02040503050406030204" pitchFamily="18" charset="0"/>
                          </a:rPr>
                          <m:t>𝐷</m:t>
                        </m:r>
                      </m:e>
                      <m:e>
                        <m:r>
                          <a:rPr lang="en-US" sz="2200" b="0" i="1" smtClean="0">
                            <a:latin typeface="Cambria Math" panose="02040503050406030204" pitchFamily="18" charset="0"/>
                          </a:rPr>
                          <m:t>𝑀</m:t>
                        </m:r>
                      </m:e>
                    </m:d>
                    <m:r>
                      <a:rPr lang="en-US" sz="2200" i="1" smtClean="0">
                        <a:latin typeface="Cambria Math" panose="02040503050406030204" pitchFamily="18" charset="0"/>
                      </a:rPr>
                      <m:t>=</m:t>
                    </m:r>
                    <m:r>
                      <a:rPr lang="en-US" sz="2200" i="1" smtClean="0">
                        <a:latin typeface="Cambria Math" panose="02040503050406030204" pitchFamily="18" charset="0"/>
                      </a:rPr>
                      <m:t>𝑝</m:t>
                    </m:r>
                    <m:d>
                      <m:dPr>
                        <m:ctrlPr>
                          <a:rPr lang="en-US" sz="2200" i="1" smtClean="0">
                            <a:latin typeface="Cambria Math" panose="02040503050406030204" pitchFamily="18" charset="0"/>
                          </a:rPr>
                        </m:ctrlPr>
                      </m:dPr>
                      <m:e>
                        <m:r>
                          <a:rPr lang="en-US" sz="2200" b="0" i="1" smtClean="0">
                            <a:latin typeface="Cambria Math" panose="02040503050406030204" pitchFamily="18" charset="0"/>
                          </a:rPr>
                          <m:t>𝐷</m:t>
                        </m:r>
                      </m:e>
                      <m:e>
                        <m:r>
                          <a:rPr lang="en-US" sz="2200" i="1" smtClean="0">
                            <a:latin typeface="Cambria Math" panose="02040503050406030204" pitchFamily="18" charset="0"/>
                          </a:rPr>
                          <m:t>𝜃</m:t>
                        </m:r>
                        <m:r>
                          <a:rPr lang="en-US" sz="2200" i="1" smtClean="0">
                            <a:latin typeface="Cambria Math" panose="02040503050406030204" pitchFamily="18" charset="0"/>
                          </a:rPr>
                          <m:t>,</m:t>
                        </m:r>
                        <m:r>
                          <a:rPr lang="en-US" sz="2200" b="0" i="1" smtClean="0">
                            <a:latin typeface="Cambria Math" panose="02040503050406030204" pitchFamily="18" charset="0"/>
                          </a:rPr>
                          <m:t>𝑀</m:t>
                        </m:r>
                        <m:r>
                          <a:rPr lang="en-US" sz="2200" i="1" smtClean="0">
                            <a:latin typeface="Cambria Math" panose="02040503050406030204" pitchFamily="18" charset="0"/>
                          </a:rPr>
                          <m:t> </m:t>
                        </m:r>
                      </m:e>
                    </m:d>
                    <m:r>
                      <a:rPr lang="en-US" sz="2200" i="1" smtClean="0">
                        <a:latin typeface="Cambria Math" panose="02040503050406030204" pitchFamily="18" charset="0"/>
                      </a:rPr>
                      <m:t> </m:t>
                    </m:r>
                    <m:r>
                      <a:rPr lang="en-US" sz="2200" i="1" smtClean="0">
                        <a:latin typeface="Cambria Math" panose="02040503050406030204" pitchFamily="18" charset="0"/>
                      </a:rPr>
                      <m:t>𝑝</m:t>
                    </m:r>
                    <m:d>
                      <m:dPr>
                        <m:ctrlPr>
                          <a:rPr lang="en-US" sz="2200" i="1" smtClean="0">
                            <a:latin typeface="Cambria Math" panose="02040503050406030204" pitchFamily="18" charset="0"/>
                          </a:rPr>
                        </m:ctrlPr>
                      </m:dPr>
                      <m:e>
                        <m:r>
                          <a:rPr lang="en-US" sz="2200" i="1" smtClean="0">
                            <a:latin typeface="Cambria Math" panose="02040503050406030204" pitchFamily="18" charset="0"/>
                          </a:rPr>
                          <m:t>𝜃</m:t>
                        </m:r>
                      </m:e>
                      <m:e>
                        <m:r>
                          <a:rPr lang="en-US" sz="2200" b="0" i="1" smtClean="0">
                            <a:latin typeface="Cambria Math" panose="02040503050406030204" pitchFamily="18" charset="0"/>
                          </a:rPr>
                          <m:t>𝑀</m:t>
                        </m:r>
                      </m:e>
                    </m:d>
                  </m:oMath>
                </a14:m>
                <a:endParaRPr lang="en-GB" sz="2200" dirty="0"/>
              </a:p>
            </p:txBody>
          </p:sp>
        </mc:Choice>
        <mc:Fallback xmlns="">
          <p:sp>
            <p:nvSpPr>
              <p:cNvPr id="8" name="TextBox 7">
                <a:extLst>
                  <a:ext uri="{FF2B5EF4-FFF2-40B4-BE49-F238E27FC236}">
                    <a16:creationId xmlns:a16="http://schemas.microsoft.com/office/drawing/2014/main" id="{47211E39-A646-4C13-A730-06DFFCD8D3A9}"/>
                  </a:ext>
                </a:extLst>
              </p:cNvPr>
              <p:cNvSpPr txBox="1">
                <a:spLocks noRot="1" noChangeAspect="1" noMove="1" noResize="1" noEditPoints="1" noAdjustHandles="1" noChangeArrowheads="1" noChangeShapeType="1" noTextEdit="1"/>
              </p:cNvSpPr>
              <p:nvPr/>
            </p:nvSpPr>
            <p:spPr>
              <a:xfrm>
                <a:off x="2343002" y="1718570"/>
                <a:ext cx="6695768" cy="430887"/>
              </a:xfrm>
              <a:prstGeom prst="rect">
                <a:avLst/>
              </a:prstGeom>
              <a:blipFill>
                <a:blip r:embed="rId3"/>
                <a:stretch>
                  <a:fillRect b="-20000"/>
                </a:stretch>
              </a:blipFill>
            </p:spPr>
            <p:txBody>
              <a:bodyPr/>
              <a:lstStyle/>
              <a:p>
                <a:r>
                  <a:rPr lang="en-NL">
                    <a:noFill/>
                  </a:rPr>
                  <a:t> </a:t>
                </a:r>
              </a:p>
            </p:txBody>
          </p:sp>
        </mc:Fallback>
      </mc:AlternateContent>
      <p:sp>
        <p:nvSpPr>
          <p:cNvPr id="9" name="TextBox 8">
            <a:extLst>
              <a:ext uri="{FF2B5EF4-FFF2-40B4-BE49-F238E27FC236}">
                <a16:creationId xmlns:a16="http://schemas.microsoft.com/office/drawing/2014/main" id="{2AF948CF-F0DF-45EE-9BC5-922233F62B95}"/>
              </a:ext>
            </a:extLst>
          </p:cNvPr>
          <p:cNvSpPr txBox="1"/>
          <p:nvPr/>
        </p:nvSpPr>
        <p:spPr>
          <a:xfrm>
            <a:off x="4618189" y="2562244"/>
            <a:ext cx="1042219" cy="369332"/>
          </a:xfrm>
          <a:prstGeom prst="rect">
            <a:avLst/>
          </a:prstGeom>
          <a:noFill/>
        </p:spPr>
        <p:txBody>
          <a:bodyPr wrap="square" rtlCol="0">
            <a:spAutoFit/>
          </a:bodyPr>
          <a:lstStyle/>
          <a:p>
            <a:pPr algn="ctr"/>
            <a:r>
              <a:rPr lang="en-US" dirty="0"/>
              <a:t>evidence</a:t>
            </a:r>
            <a:endParaRPr lang="en-GB" dirty="0"/>
          </a:p>
        </p:txBody>
      </p:sp>
      <p:cxnSp>
        <p:nvCxnSpPr>
          <p:cNvPr id="10" name="Straight Connector 9">
            <a:extLst>
              <a:ext uri="{FF2B5EF4-FFF2-40B4-BE49-F238E27FC236}">
                <a16:creationId xmlns:a16="http://schemas.microsoft.com/office/drawing/2014/main" id="{25850A2F-752C-4F26-941A-6694E192263E}"/>
              </a:ext>
            </a:extLst>
          </p:cNvPr>
          <p:cNvCxnSpPr/>
          <p:nvPr/>
        </p:nvCxnSpPr>
        <p:spPr>
          <a:xfrm>
            <a:off x="3463881" y="2130749"/>
            <a:ext cx="9537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33CBC5-6158-4861-A491-902B0B5BCC95}"/>
              </a:ext>
            </a:extLst>
          </p:cNvPr>
          <p:cNvCxnSpPr>
            <a:cxnSpLocks/>
          </p:cNvCxnSpPr>
          <p:nvPr/>
        </p:nvCxnSpPr>
        <p:spPr>
          <a:xfrm flipH="1">
            <a:off x="3463880" y="2130749"/>
            <a:ext cx="476865" cy="416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B12E73-0C8C-44CE-AFD0-7DF59F01AC18}"/>
              </a:ext>
            </a:extLst>
          </p:cNvPr>
          <p:cNvCxnSpPr>
            <a:cxnSpLocks/>
          </p:cNvCxnSpPr>
          <p:nvPr/>
        </p:nvCxnSpPr>
        <p:spPr>
          <a:xfrm>
            <a:off x="4755840" y="2130749"/>
            <a:ext cx="7669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629A43E-E8C0-4DF9-9C61-1C87558BE534}"/>
              </a:ext>
            </a:extLst>
          </p:cNvPr>
          <p:cNvCxnSpPr>
            <a:cxnSpLocks/>
          </p:cNvCxnSpPr>
          <p:nvPr/>
        </p:nvCxnSpPr>
        <p:spPr>
          <a:xfrm flipH="1">
            <a:off x="5161420" y="2130749"/>
            <a:ext cx="1" cy="450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054F98F-8BD8-463E-8594-0E1F3F897DA4}"/>
              </a:ext>
            </a:extLst>
          </p:cNvPr>
          <p:cNvCxnSpPr>
            <a:cxnSpLocks/>
          </p:cNvCxnSpPr>
          <p:nvPr/>
        </p:nvCxnSpPr>
        <p:spPr>
          <a:xfrm>
            <a:off x="6134774" y="2130749"/>
            <a:ext cx="8025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C13B010-BD35-4325-B73B-50DBC791A31D}"/>
              </a:ext>
            </a:extLst>
          </p:cNvPr>
          <p:cNvCxnSpPr>
            <a:cxnSpLocks/>
          </p:cNvCxnSpPr>
          <p:nvPr/>
        </p:nvCxnSpPr>
        <p:spPr>
          <a:xfrm flipH="1">
            <a:off x="6554131" y="2130749"/>
            <a:ext cx="2" cy="450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C985362-D4C8-4B98-9E58-3A0D789EF3B7}"/>
              </a:ext>
            </a:extLst>
          </p:cNvPr>
          <p:cNvCxnSpPr>
            <a:cxnSpLocks/>
          </p:cNvCxnSpPr>
          <p:nvPr/>
        </p:nvCxnSpPr>
        <p:spPr>
          <a:xfrm>
            <a:off x="7388564" y="2135544"/>
            <a:ext cx="6218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D523D8-8814-4C3D-932B-247F18598B17}"/>
              </a:ext>
            </a:extLst>
          </p:cNvPr>
          <p:cNvCxnSpPr>
            <a:cxnSpLocks/>
          </p:cNvCxnSpPr>
          <p:nvPr/>
        </p:nvCxnSpPr>
        <p:spPr>
          <a:xfrm>
            <a:off x="7752358" y="2135544"/>
            <a:ext cx="503752" cy="411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04CFA3E-E77B-48BC-A770-8BFAD6B56697}"/>
              </a:ext>
            </a:extLst>
          </p:cNvPr>
          <p:cNvSpPr txBox="1"/>
          <p:nvPr/>
        </p:nvSpPr>
        <p:spPr>
          <a:xfrm>
            <a:off x="3020201" y="2562244"/>
            <a:ext cx="1042219" cy="369332"/>
          </a:xfrm>
          <a:prstGeom prst="rect">
            <a:avLst/>
          </a:prstGeom>
          <a:noFill/>
        </p:spPr>
        <p:txBody>
          <a:bodyPr wrap="square" rtlCol="0">
            <a:spAutoFit/>
          </a:bodyPr>
          <a:lstStyle/>
          <a:p>
            <a:r>
              <a:rPr lang="en-US" dirty="0"/>
              <a:t>posterior</a:t>
            </a:r>
            <a:endParaRPr lang="en-GB" dirty="0"/>
          </a:p>
        </p:txBody>
      </p:sp>
      <p:sp>
        <p:nvSpPr>
          <p:cNvPr id="19" name="TextBox 18">
            <a:extLst>
              <a:ext uri="{FF2B5EF4-FFF2-40B4-BE49-F238E27FC236}">
                <a16:creationId xmlns:a16="http://schemas.microsoft.com/office/drawing/2014/main" id="{917D43DE-FE8E-4AA1-A6DB-686A7942F66C}"/>
              </a:ext>
            </a:extLst>
          </p:cNvPr>
          <p:cNvSpPr txBox="1"/>
          <p:nvPr/>
        </p:nvSpPr>
        <p:spPr>
          <a:xfrm>
            <a:off x="6016789" y="2562244"/>
            <a:ext cx="1118409" cy="369332"/>
          </a:xfrm>
          <a:prstGeom prst="rect">
            <a:avLst/>
          </a:prstGeom>
          <a:noFill/>
        </p:spPr>
        <p:txBody>
          <a:bodyPr wrap="square" rtlCol="0">
            <a:spAutoFit/>
          </a:bodyPr>
          <a:lstStyle/>
          <a:p>
            <a:pPr algn="ctr"/>
            <a:r>
              <a:rPr lang="en-US" dirty="0"/>
              <a:t>likelihood</a:t>
            </a:r>
            <a:endParaRPr lang="en-GB" dirty="0"/>
          </a:p>
        </p:txBody>
      </p:sp>
      <p:sp>
        <p:nvSpPr>
          <p:cNvPr id="20" name="TextBox 19">
            <a:extLst>
              <a:ext uri="{FF2B5EF4-FFF2-40B4-BE49-F238E27FC236}">
                <a16:creationId xmlns:a16="http://schemas.microsoft.com/office/drawing/2014/main" id="{8ECA3994-316E-4143-B686-5F15DA31C28F}"/>
              </a:ext>
            </a:extLst>
          </p:cNvPr>
          <p:cNvSpPr txBox="1"/>
          <p:nvPr/>
        </p:nvSpPr>
        <p:spPr>
          <a:xfrm>
            <a:off x="7792100" y="2562244"/>
            <a:ext cx="1118409" cy="369332"/>
          </a:xfrm>
          <a:prstGeom prst="rect">
            <a:avLst/>
          </a:prstGeom>
          <a:noFill/>
        </p:spPr>
        <p:txBody>
          <a:bodyPr wrap="square" rtlCol="0">
            <a:spAutoFit/>
          </a:bodyPr>
          <a:lstStyle/>
          <a:p>
            <a:pPr algn="ctr"/>
            <a:r>
              <a:rPr lang="en-US" dirty="0"/>
              <a:t>prior</a:t>
            </a:r>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916A75-1875-7E45-99F9-C293EEEF3C04}"/>
                  </a:ext>
                </a:extLst>
              </p:cNvPr>
              <p:cNvSpPr txBox="1"/>
              <p:nvPr/>
            </p:nvSpPr>
            <p:spPr>
              <a:xfrm>
                <a:off x="1400537" y="3926425"/>
                <a:ext cx="10521388" cy="2092881"/>
              </a:xfrm>
              <a:prstGeom prst="rect">
                <a:avLst/>
              </a:prstGeom>
              <a:noFill/>
            </p:spPr>
            <p:txBody>
              <a:bodyPr wrap="square" rtlCol="0">
                <a:spAutoFit/>
              </a:bodyPr>
              <a:lstStyle/>
              <a:p>
                <a:pPr marL="285750" indent="-285750">
                  <a:buFont typeface="Arial" panose="020B0604020202020204" pitchFamily="34" charset="0"/>
                  <a:buChar char="•"/>
                </a:pPr>
                <a:r>
                  <a:rPr lang="en-NL" dirty="0"/>
                  <a:t>Prior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e>
                        <m:r>
                          <a:rPr lang="en-US" i="1">
                            <a:latin typeface="Cambria Math" panose="02040503050406030204" pitchFamily="18" charset="0"/>
                          </a:rPr>
                          <m:t>𝑀</m:t>
                        </m:r>
                      </m:e>
                    </m:d>
                  </m:oMath>
                </a14:m>
                <a:r>
                  <a:rPr lang="en-NL" dirty="0"/>
                  <a:t>: Educated guess, probability that our model is going to have certain parameters</a:t>
                </a:r>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r>
                  <a:rPr lang="en-NL" dirty="0"/>
                  <a:t>Likelihood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e>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𝑀</m:t>
                        </m:r>
                        <m:r>
                          <a:rPr lang="en-US" i="1">
                            <a:latin typeface="Cambria Math" panose="02040503050406030204" pitchFamily="18" charset="0"/>
                          </a:rPr>
                          <m:t> </m:t>
                        </m:r>
                      </m:e>
                    </m:d>
                  </m:oMath>
                </a14:m>
                <a:r>
                  <a:rPr lang="en-NL" dirty="0"/>
                  <a:t>: How likely is it to observe the data with such a parameterised model</a:t>
                </a:r>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r>
                  <a:rPr lang="en-NL" dirty="0"/>
                  <a:t>Evidence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e>
                      <m:e>
                        <m:r>
                          <a:rPr lang="en-US" i="1">
                            <a:latin typeface="Cambria Math" panose="02040503050406030204" pitchFamily="18" charset="0"/>
                          </a:rPr>
                          <m:t>𝑀</m:t>
                        </m:r>
                      </m:e>
                    </m:d>
                  </m:oMath>
                </a14:m>
                <a:r>
                  <a:rPr lang="en-NL" dirty="0"/>
                  <a:t>: Normalization term – probability of the data given all sets of parameterization</a:t>
                </a:r>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r>
                  <a:rPr lang="en-NL" dirty="0">
                    <a:solidFill>
                      <a:schemeClr val="accent2">
                        <a:lumMod val="50000"/>
                      </a:schemeClr>
                    </a:solidFill>
                  </a:rPr>
                  <a:t>Posterior </a:t>
                </a:r>
                <a14:m>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𝑀</m:t>
                        </m:r>
                        <m:r>
                          <a:rPr lang="en-US" i="1">
                            <a:latin typeface="Cambria Math" panose="02040503050406030204" pitchFamily="18" charset="0"/>
                          </a:rPr>
                          <m:t> </m:t>
                        </m:r>
                      </m:e>
                    </m:d>
                  </m:oMath>
                </a14:m>
                <a:r>
                  <a:rPr lang="en-NL" dirty="0">
                    <a:solidFill>
                      <a:schemeClr val="accent2">
                        <a:lumMod val="50000"/>
                      </a:schemeClr>
                    </a:solidFill>
                  </a:rPr>
                  <a:t>: </a:t>
                </a:r>
                <a:r>
                  <a:rPr lang="en-NL" dirty="0"/>
                  <a:t>Probability distribution of parameters given our data and model</a:t>
                </a:r>
                <a:endParaRPr lang="en-NL" dirty="0">
                  <a:solidFill>
                    <a:schemeClr val="accent2">
                      <a:lumMod val="50000"/>
                    </a:schemeClr>
                  </a:solidFill>
                </a:endParaRPr>
              </a:p>
            </p:txBody>
          </p:sp>
        </mc:Choice>
        <mc:Fallback xmlns="">
          <p:sp>
            <p:nvSpPr>
              <p:cNvPr id="4" name="TextBox 3">
                <a:extLst>
                  <a:ext uri="{FF2B5EF4-FFF2-40B4-BE49-F238E27FC236}">
                    <a16:creationId xmlns:a16="http://schemas.microsoft.com/office/drawing/2014/main" id="{D8916A75-1875-7E45-99F9-C293EEEF3C04}"/>
                  </a:ext>
                </a:extLst>
              </p:cNvPr>
              <p:cNvSpPr txBox="1">
                <a:spLocks noRot="1" noChangeAspect="1" noMove="1" noResize="1" noEditPoints="1" noAdjustHandles="1" noChangeArrowheads="1" noChangeShapeType="1" noTextEdit="1"/>
              </p:cNvSpPr>
              <p:nvPr/>
            </p:nvSpPr>
            <p:spPr>
              <a:xfrm>
                <a:off x="1400537" y="3926425"/>
                <a:ext cx="10521388" cy="2092881"/>
              </a:xfrm>
              <a:prstGeom prst="rect">
                <a:avLst/>
              </a:prstGeom>
              <a:blipFill>
                <a:blip r:embed="rId4"/>
                <a:stretch>
                  <a:fillRect l="-362" t="-1212" b="-1818"/>
                </a:stretch>
              </a:blipFill>
            </p:spPr>
            <p:txBody>
              <a:bodyPr/>
              <a:lstStyle/>
              <a:p>
                <a:r>
                  <a:rPr lang="en-NL">
                    <a:noFill/>
                  </a:rPr>
                  <a:t> </a:t>
                </a:r>
              </a:p>
            </p:txBody>
          </p:sp>
        </mc:Fallback>
      </mc:AlternateContent>
      <p:sp>
        <p:nvSpPr>
          <p:cNvPr id="6" name="Slide Number Placeholder 5">
            <a:extLst>
              <a:ext uri="{FF2B5EF4-FFF2-40B4-BE49-F238E27FC236}">
                <a16:creationId xmlns:a16="http://schemas.microsoft.com/office/drawing/2014/main" id="{A0F7E0CD-B8D0-154F-BFCE-BE4909A5ED3D}"/>
              </a:ext>
            </a:extLst>
          </p:cNvPr>
          <p:cNvSpPr>
            <a:spLocks noGrp="1"/>
          </p:cNvSpPr>
          <p:nvPr>
            <p:ph type="sldNum" sz="quarter" idx="12"/>
          </p:nvPr>
        </p:nvSpPr>
        <p:spPr/>
        <p:txBody>
          <a:bodyPr/>
          <a:lstStyle/>
          <a:p>
            <a:fld id="{B606BA45-D5F6-D346-88B4-B517E36C99C0}" type="slidenum">
              <a:rPr lang="en-NL" smtClean="0"/>
              <a:t>27</a:t>
            </a:fld>
            <a:endParaRPr lang="en-NL"/>
          </a:p>
        </p:txBody>
      </p:sp>
    </p:spTree>
    <p:extLst>
      <p:ext uri="{BB962C8B-B14F-4D97-AF65-F5344CB8AC3E}">
        <p14:creationId xmlns:p14="http://schemas.microsoft.com/office/powerpoint/2010/main" val="98468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614777-6337-43ED-969D-18F92FEDECA1}"/>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Nested Sampling</a:t>
            </a:r>
            <a:endParaRPr lang="en-GB" sz="4000" dirty="0">
              <a:solidFill>
                <a:schemeClr val="bg1"/>
              </a:solidFill>
              <a:ea typeface="Cambria" panose="02040503050406030204" pitchFamily="18" charset="0"/>
            </a:endParaRPr>
          </a:p>
        </p:txBody>
      </p:sp>
      <p:pic>
        <p:nvPicPr>
          <p:cNvPr id="5" name="Picture 4">
            <a:extLst>
              <a:ext uri="{FF2B5EF4-FFF2-40B4-BE49-F238E27FC236}">
                <a16:creationId xmlns:a16="http://schemas.microsoft.com/office/drawing/2014/main" id="{31EDD866-012F-4560-8725-6290D331A9ED}"/>
              </a:ext>
            </a:extLst>
          </p:cNvPr>
          <p:cNvPicPr>
            <a:picLocks noChangeAspect="1"/>
          </p:cNvPicPr>
          <p:nvPr/>
        </p:nvPicPr>
        <p:blipFill rotWithShape="1">
          <a:blip r:embed="rId3"/>
          <a:srcRect l="-16655" r="50473"/>
          <a:stretch/>
        </p:blipFill>
        <p:spPr>
          <a:xfrm>
            <a:off x="394302" y="1863525"/>
            <a:ext cx="4697008" cy="3518651"/>
          </a:xfrm>
          <a:prstGeom prst="rect">
            <a:avLst/>
          </a:prstGeom>
        </p:spPr>
      </p:pic>
      <p:pic>
        <p:nvPicPr>
          <p:cNvPr id="22" name="Picture 2" descr="Cartesius">
            <a:extLst>
              <a:ext uri="{FF2B5EF4-FFF2-40B4-BE49-F238E27FC236}">
                <a16:creationId xmlns:a16="http://schemas.microsoft.com/office/drawing/2014/main" id="{367225CE-3A60-4ED3-8080-96F8017A5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654" y="1055391"/>
            <a:ext cx="4839224" cy="280674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2A9C5FC-A32C-48E4-B428-270C5221BF13}"/>
              </a:ext>
            </a:extLst>
          </p:cNvPr>
          <p:cNvSpPr txBox="1"/>
          <p:nvPr/>
        </p:nvSpPr>
        <p:spPr>
          <a:xfrm>
            <a:off x="6627654" y="4519764"/>
            <a:ext cx="6078442" cy="1446550"/>
          </a:xfrm>
          <a:prstGeom prst="rect">
            <a:avLst/>
          </a:prstGeom>
          <a:noFill/>
        </p:spPr>
        <p:txBody>
          <a:bodyPr wrap="square" rtlCol="0">
            <a:spAutoFit/>
          </a:bodyPr>
          <a:lstStyle/>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Computationally expensive</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High Performance Computing</a:t>
            </a:r>
            <a:endParaRPr lang="en-GB" sz="2200" dirty="0"/>
          </a:p>
        </p:txBody>
      </p:sp>
      <p:sp>
        <p:nvSpPr>
          <p:cNvPr id="24" name="Slide Number Placeholder 23">
            <a:extLst>
              <a:ext uri="{FF2B5EF4-FFF2-40B4-BE49-F238E27FC236}">
                <a16:creationId xmlns:a16="http://schemas.microsoft.com/office/drawing/2014/main" id="{02E4677A-6DB6-4CF0-8DD1-9A308FA9F110}"/>
              </a:ext>
            </a:extLst>
          </p:cNvPr>
          <p:cNvSpPr>
            <a:spLocks noGrp="1"/>
          </p:cNvSpPr>
          <p:nvPr>
            <p:ph type="sldNum" sz="quarter" idx="12"/>
          </p:nvPr>
        </p:nvSpPr>
        <p:spPr/>
        <p:txBody>
          <a:bodyPr/>
          <a:lstStyle/>
          <a:p>
            <a:fld id="{CEB7EB8E-6792-4DA4-ADB0-46F5EA2F40ED}" type="slidenum">
              <a:rPr lang="en-GB" smtClean="0"/>
              <a:t>28</a:t>
            </a:fld>
            <a:endParaRPr lang="en-GB"/>
          </a:p>
        </p:txBody>
      </p:sp>
      <p:cxnSp>
        <p:nvCxnSpPr>
          <p:cNvPr id="25" name="Straight Arrow Connector 24">
            <a:extLst>
              <a:ext uri="{FF2B5EF4-FFF2-40B4-BE49-F238E27FC236}">
                <a16:creationId xmlns:a16="http://schemas.microsoft.com/office/drawing/2014/main" id="{B9AA8216-7B37-4854-AFF3-962E49A23FB5}"/>
              </a:ext>
            </a:extLst>
          </p:cNvPr>
          <p:cNvCxnSpPr>
            <a:cxnSpLocks/>
          </p:cNvCxnSpPr>
          <p:nvPr/>
        </p:nvCxnSpPr>
        <p:spPr>
          <a:xfrm flipV="1">
            <a:off x="1653638" y="1667791"/>
            <a:ext cx="0" cy="3575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942D6B6-67CF-4C07-A894-D0E99E10AB07}"/>
              </a:ext>
            </a:extLst>
          </p:cNvPr>
          <p:cNvCxnSpPr>
            <a:cxnSpLocks/>
          </p:cNvCxnSpPr>
          <p:nvPr/>
        </p:nvCxnSpPr>
        <p:spPr>
          <a:xfrm>
            <a:off x="2694414" y="5260797"/>
            <a:ext cx="24927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963F35E-D5C0-4DD6-BD95-D34FE6FD5124}"/>
                  </a:ext>
                </a:extLst>
              </p:cNvPr>
              <p:cNvSpPr txBox="1"/>
              <p:nvPr/>
            </p:nvSpPr>
            <p:spPr>
              <a:xfrm>
                <a:off x="5091310" y="5076131"/>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GB" dirty="0"/>
              </a:p>
            </p:txBody>
          </p:sp>
        </mc:Choice>
        <mc:Fallback xmlns="">
          <p:sp>
            <p:nvSpPr>
              <p:cNvPr id="31" name="TextBox 30">
                <a:extLst>
                  <a:ext uri="{FF2B5EF4-FFF2-40B4-BE49-F238E27FC236}">
                    <a16:creationId xmlns:a16="http://schemas.microsoft.com/office/drawing/2014/main" id="{3963F35E-D5C0-4DD6-BD95-D34FE6FD5124}"/>
                  </a:ext>
                </a:extLst>
              </p:cNvPr>
              <p:cNvSpPr txBox="1">
                <a:spLocks noRot="1" noChangeAspect="1" noMove="1" noResize="1" noEditPoints="1" noAdjustHandles="1" noChangeArrowheads="1" noChangeShapeType="1" noTextEdit="1"/>
              </p:cNvSpPr>
              <p:nvPr/>
            </p:nvSpPr>
            <p:spPr>
              <a:xfrm>
                <a:off x="5091310" y="5076131"/>
                <a:ext cx="588442" cy="369332"/>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F50207-8F8D-4C20-BB60-C6B6AB469E50}"/>
                  </a:ext>
                </a:extLst>
              </p:cNvPr>
              <p:cNvSpPr txBox="1"/>
              <p:nvPr/>
            </p:nvSpPr>
            <p:spPr>
              <a:xfrm>
                <a:off x="1359417" y="1298459"/>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GB" dirty="0"/>
              </a:p>
            </p:txBody>
          </p:sp>
        </mc:Choice>
        <mc:Fallback xmlns="">
          <p:sp>
            <p:nvSpPr>
              <p:cNvPr id="32" name="TextBox 31">
                <a:extLst>
                  <a:ext uri="{FF2B5EF4-FFF2-40B4-BE49-F238E27FC236}">
                    <a16:creationId xmlns:a16="http://schemas.microsoft.com/office/drawing/2014/main" id="{D0F50207-8F8D-4C20-BB60-C6B6AB469E50}"/>
                  </a:ext>
                </a:extLst>
              </p:cNvPr>
              <p:cNvSpPr txBox="1">
                <a:spLocks noRot="1" noChangeAspect="1" noMove="1" noResize="1" noEditPoints="1" noAdjustHandles="1" noChangeArrowheads="1" noChangeShapeType="1" noTextEdit="1"/>
              </p:cNvSpPr>
              <p:nvPr/>
            </p:nvSpPr>
            <p:spPr>
              <a:xfrm>
                <a:off x="1359417" y="1298459"/>
                <a:ext cx="588442" cy="369332"/>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03A2C7-365F-4F48-A156-BE29E7FDC1D7}"/>
                  </a:ext>
                </a:extLst>
              </p:cNvPr>
              <p:cNvSpPr txBox="1"/>
              <p:nvPr/>
            </p:nvSpPr>
            <p:spPr>
              <a:xfrm>
                <a:off x="3042780" y="1694248"/>
                <a:ext cx="198393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ℒ</m:t>
                          </m:r>
                        </m:e>
                        <m:sub>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&lt;</m:t>
                      </m:r>
                      <m:sSub>
                        <m:sSubPr>
                          <m:ctrlPr>
                            <a:rPr lang="en-US" sz="1600" b="0" i="1" smtClean="0">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ℒ</m:t>
                          </m:r>
                        </m:e>
                        <m:sub>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&lt;</m:t>
                      </m:r>
                      <m:sSub>
                        <m:sSubPr>
                          <m:ctrlPr>
                            <a:rPr lang="en-US"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ℒ</m:t>
                          </m:r>
                        </m:e>
                        <m:sub>
                          <m:r>
                            <a:rPr lang="en-US" sz="1600" b="0" i="1" smtClean="0">
                              <a:latin typeface="Cambria Math" panose="02040503050406030204" pitchFamily="18" charset="0"/>
                              <a:ea typeface="Cambria Math" panose="02040503050406030204" pitchFamily="18" charset="0"/>
                            </a:rPr>
                            <m:t>3</m:t>
                          </m:r>
                        </m:sub>
                      </m:sSub>
                      <m:r>
                        <a:rPr lang="en-US" sz="1600" b="0" i="1" smtClean="0">
                          <a:latin typeface="Cambria Math" panose="02040503050406030204" pitchFamily="18" charset="0"/>
                          <a:ea typeface="Cambria Math" panose="02040503050406030204" pitchFamily="18" charset="0"/>
                        </a:rPr>
                        <m:t>&lt;</m:t>
                      </m:r>
                      <m:sSub>
                        <m:sSubPr>
                          <m:ctrlPr>
                            <a:rPr lang="en-US"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ℒ</m:t>
                          </m:r>
                        </m:e>
                        <m:sub>
                          <m:r>
                            <a:rPr lang="en-US" sz="1600" b="0" i="1" smtClean="0">
                              <a:latin typeface="Cambria Math" panose="02040503050406030204" pitchFamily="18" charset="0"/>
                              <a:ea typeface="Cambria Math" panose="02040503050406030204" pitchFamily="18" charset="0"/>
                            </a:rPr>
                            <m:t>4</m:t>
                          </m:r>
                        </m:sub>
                      </m:sSub>
                    </m:oMath>
                  </m:oMathPara>
                </a14:m>
                <a:endParaRPr lang="en-GB" sz="1600" dirty="0"/>
              </a:p>
            </p:txBody>
          </p:sp>
        </mc:Choice>
        <mc:Fallback xmlns="">
          <p:sp>
            <p:nvSpPr>
              <p:cNvPr id="41" name="TextBox 40">
                <a:extLst>
                  <a:ext uri="{FF2B5EF4-FFF2-40B4-BE49-F238E27FC236}">
                    <a16:creationId xmlns:a16="http://schemas.microsoft.com/office/drawing/2014/main" id="{BF03A2C7-365F-4F48-A156-BE29E7FDC1D7}"/>
                  </a:ext>
                </a:extLst>
              </p:cNvPr>
              <p:cNvSpPr txBox="1">
                <a:spLocks noRot="1" noChangeAspect="1" noMove="1" noResize="1" noEditPoints="1" noAdjustHandles="1" noChangeArrowheads="1" noChangeShapeType="1" noTextEdit="1"/>
              </p:cNvSpPr>
              <p:nvPr/>
            </p:nvSpPr>
            <p:spPr>
              <a:xfrm>
                <a:off x="3042780" y="1694248"/>
                <a:ext cx="1983931" cy="338554"/>
              </a:xfrm>
              <a:prstGeom prst="rect">
                <a:avLst/>
              </a:prstGeom>
              <a:blipFill>
                <a:blip r:embed="rId7"/>
                <a:stretch>
                  <a:fillRect/>
                </a:stretch>
              </a:blipFill>
            </p:spPr>
            <p:txBody>
              <a:bodyPr/>
              <a:lstStyle/>
              <a:p>
                <a:r>
                  <a:rPr lang="en-NL">
                    <a:noFill/>
                  </a:rPr>
                  <a:t> </a:t>
                </a:r>
              </a:p>
            </p:txBody>
          </p:sp>
        </mc:Fallback>
      </mc:AlternateContent>
      <p:sp>
        <p:nvSpPr>
          <p:cNvPr id="42" name="TextBox 41">
            <a:extLst>
              <a:ext uri="{FF2B5EF4-FFF2-40B4-BE49-F238E27FC236}">
                <a16:creationId xmlns:a16="http://schemas.microsoft.com/office/drawing/2014/main" id="{81897DF0-B794-41D4-A204-FC0BB315E497}"/>
              </a:ext>
            </a:extLst>
          </p:cNvPr>
          <p:cNvSpPr txBox="1"/>
          <p:nvPr/>
        </p:nvSpPr>
        <p:spPr>
          <a:xfrm>
            <a:off x="6946043" y="3862140"/>
            <a:ext cx="4202446" cy="369332"/>
          </a:xfrm>
          <a:prstGeom prst="rect">
            <a:avLst/>
          </a:prstGeom>
          <a:noFill/>
        </p:spPr>
        <p:txBody>
          <a:bodyPr wrap="square" rtlCol="0">
            <a:spAutoFit/>
          </a:bodyPr>
          <a:lstStyle/>
          <a:p>
            <a:pPr algn="ctr"/>
            <a:r>
              <a:rPr lang="en-US" dirty="0" err="1"/>
              <a:t>Cartesius</a:t>
            </a:r>
            <a:r>
              <a:rPr lang="en-US" dirty="0"/>
              <a:t>  Supercomputer</a:t>
            </a:r>
            <a:endParaRPr lang="en-GB" dirty="0"/>
          </a:p>
        </p:txBody>
      </p:sp>
      <p:sp>
        <p:nvSpPr>
          <p:cNvPr id="2" name="TextBox 1">
            <a:extLst>
              <a:ext uri="{FF2B5EF4-FFF2-40B4-BE49-F238E27FC236}">
                <a16:creationId xmlns:a16="http://schemas.microsoft.com/office/drawing/2014/main" id="{BD867F80-ED7D-49A5-9756-19B1C702BA39}"/>
              </a:ext>
            </a:extLst>
          </p:cNvPr>
          <p:cNvSpPr txBox="1"/>
          <p:nvPr/>
        </p:nvSpPr>
        <p:spPr>
          <a:xfrm>
            <a:off x="1614077" y="5337793"/>
            <a:ext cx="3525143" cy="338554"/>
          </a:xfrm>
          <a:prstGeom prst="rect">
            <a:avLst/>
          </a:prstGeom>
          <a:noFill/>
        </p:spPr>
        <p:txBody>
          <a:bodyPr wrap="square" rtlCol="0">
            <a:spAutoFit/>
          </a:bodyPr>
          <a:lstStyle/>
          <a:p>
            <a:r>
              <a:rPr lang="en-US" sz="1600" i="1" dirty="0">
                <a:solidFill>
                  <a:schemeClr val="bg2">
                    <a:lumMod val="50000"/>
                  </a:schemeClr>
                </a:solidFill>
              </a:rPr>
              <a:t>F. </a:t>
            </a:r>
            <a:r>
              <a:rPr lang="en-US" sz="1600" i="1" dirty="0" err="1">
                <a:solidFill>
                  <a:schemeClr val="bg2">
                    <a:lumMod val="50000"/>
                  </a:schemeClr>
                </a:solidFill>
              </a:rPr>
              <a:t>Feroz</a:t>
            </a:r>
            <a:r>
              <a:rPr lang="en-US" sz="1600" i="1" dirty="0">
                <a:solidFill>
                  <a:schemeClr val="bg2">
                    <a:lumMod val="50000"/>
                  </a:schemeClr>
                </a:solidFill>
              </a:rPr>
              <a:t>, M.P. Hobson &amp; M. Bridges 2009</a:t>
            </a:r>
            <a:endParaRPr lang="en-GB" sz="1600" i="1" dirty="0">
              <a:solidFill>
                <a:schemeClr val="bg2">
                  <a:lumMod val="50000"/>
                </a:schemeClr>
              </a:solidFill>
            </a:endParaRPr>
          </a:p>
        </p:txBody>
      </p:sp>
    </p:spTree>
    <p:extLst>
      <p:ext uri="{BB962C8B-B14F-4D97-AF65-F5344CB8AC3E}">
        <p14:creationId xmlns:p14="http://schemas.microsoft.com/office/powerpoint/2010/main" val="128096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FC40DFA2-B9B9-4F45-8694-97C20F313C3D}"/>
              </a:ext>
            </a:extLst>
          </p:cNvPr>
          <p:cNvSpPr/>
          <p:nvPr/>
        </p:nvSpPr>
        <p:spPr>
          <a:xfrm>
            <a:off x="5024846" y="3080657"/>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980CFBD5-65F0-4E3F-A595-8945CA7833FC}"/>
              </a:ext>
            </a:extLst>
          </p:cNvPr>
          <p:cNvSpPr/>
          <p:nvPr/>
        </p:nvSpPr>
        <p:spPr>
          <a:xfrm>
            <a:off x="5024846" y="5301342"/>
            <a:ext cx="2142308" cy="1045029"/>
          </a:xfrm>
          <a:prstGeom prst="roundRect">
            <a:avLst/>
          </a:prstGeom>
          <a:solidFill>
            <a:schemeClr val="accent2">
              <a:alpha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Bent 15">
            <a:extLst>
              <a:ext uri="{FF2B5EF4-FFF2-40B4-BE49-F238E27FC236}">
                <a16:creationId xmlns:a16="http://schemas.microsoft.com/office/drawing/2014/main" id="{EC4E02E3-64C4-4128-88C7-03B56B4EA39C}"/>
              </a:ext>
            </a:extLst>
          </p:cNvPr>
          <p:cNvSpPr/>
          <p:nvPr/>
        </p:nvSpPr>
        <p:spPr>
          <a:xfrm rot="5400000">
            <a:off x="4446813" y="1475016"/>
            <a:ext cx="1643743" cy="1515290"/>
          </a:xfrm>
          <a:prstGeom prst="bentArrow">
            <a:avLst>
              <a:gd name="adj1" fmla="val 15804"/>
              <a:gd name="adj2" fmla="val 1896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Rectangle: Rounded Corners 10">
            <a:extLst>
              <a:ext uri="{FF2B5EF4-FFF2-40B4-BE49-F238E27FC236}">
                <a16:creationId xmlns:a16="http://schemas.microsoft.com/office/drawing/2014/main" id="{B1DE52AC-FE0C-427D-BE4D-19ACDCEE0196}"/>
              </a:ext>
            </a:extLst>
          </p:cNvPr>
          <p:cNvSpPr/>
          <p:nvPr/>
        </p:nvSpPr>
        <p:spPr>
          <a:xfrm>
            <a:off x="2368732" y="1149527"/>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Bent 16">
            <a:extLst>
              <a:ext uri="{FF2B5EF4-FFF2-40B4-BE49-F238E27FC236}">
                <a16:creationId xmlns:a16="http://schemas.microsoft.com/office/drawing/2014/main" id="{92FC86B2-0A31-41CF-977B-206EEFF20078}"/>
              </a:ext>
            </a:extLst>
          </p:cNvPr>
          <p:cNvSpPr/>
          <p:nvPr/>
        </p:nvSpPr>
        <p:spPr>
          <a:xfrm rot="16200000" flipH="1">
            <a:off x="6101445" y="1475016"/>
            <a:ext cx="1643743" cy="1515290"/>
          </a:xfrm>
          <a:prstGeom prst="bentArrow">
            <a:avLst>
              <a:gd name="adj1" fmla="val 15804"/>
              <a:gd name="adj2" fmla="val 1896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Rectangle: Rounded Corners 6">
            <a:extLst>
              <a:ext uri="{FF2B5EF4-FFF2-40B4-BE49-F238E27FC236}">
                <a16:creationId xmlns:a16="http://schemas.microsoft.com/office/drawing/2014/main" id="{3380209B-71F9-4AD3-AD89-5C0CAB178F93}"/>
              </a:ext>
            </a:extLst>
          </p:cNvPr>
          <p:cNvSpPr/>
          <p:nvPr/>
        </p:nvSpPr>
        <p:spPr>
          <a:xfrm>
            <a:off x="7680962" y="1149526"/>
            <a:ext cx="2142308" cy="10450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577CEDDF-FC81-4261-9AD4-9605FB3A61B1}"/>
              </a:ext>
            </a:extLst>
          </p:cNvPr>
          <p:cNvSpPr/>
          <p:nvPr/>
        </p:nvSpPr>
        <p:spPr>
          <a:xfrm>
            <a:off x="5765074" y="4125686"/>
            <a:ext cx="661851" cy="1149528"/>
          </a:xfrm>
          <a:prstGeom prst="downArrow">
            <a:avLst>
              <a:gd name="adj1" fmla="val 47368"/>
              <a:gd name="adj2" fmla="val 51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E4AF5553-37F6-4FBA-9FFE-2146B3CCDEC1}"/>
              </a:ext>
            </a:extLst>
          </p:cNvPr>
          <p:cNvSpPr txBox="1"/>
          <p:nvPr/>
        </p:nvSpPr>
        <p:spPr>
          <a:xfrm>
            <a:off x="2682240" y="1348874"/>
            <a:ext cx="1515291" cy="646331"/>
          </a:xfrm>
          <a:prstGeom prst="rect">
            <a:avLst/>
          </a:prstGeom>
          <a:noFill/>
        </p:spPr>
        <p:txBody>
          <a:bodyPr wrap="square" rtlCol="0">
            <a:spAutoFit/>
          </a:bodyPr>
          <a:lstStyle/>
          <a:p>
            <a:pPr algn="ctr"/>
            <a:r>
              <a:rPr lang="en-US" dirty="0"/>
              <a:t>Instrument and data </a:t>
            </a:r>
            <a:endParaRPr lang="en-GB" dirty="0"/>
          </a:p>
        </p:txBody>
      </p:sp>
      <p:sp>
        <p:nvSpPr>
          <p:cNvPr id="20" name="TextBox 19">
            <a:extLst>
              <a:ext uri="{FF2B5EF4-FFF2-40B4-BE49-F238E27FC236}">
                <a16:creationId xmlns:a16="http://schemas.microsoft.com/office/drawing/2014/main" id="{E915F288-2075-48C8-A8B4-C54FDDCF692A}"/>
              </a:ext>
            </a:extLst>
          </p:cNvPr>
          <p:cNvSpPr txBox="1"/>
          <p:nvPr/>
        </p:nvSpPr>
        <p:spPr>
          <a:xfrm>
            <a:off x="7968344" y="1348874"/>
            <a:ext cx="1567543" cy="646331"/>
          </a:xfrm>
          <a:prstGeom prst="rect">
            <a:avLst/>
          </a:prstGeom>
          <a:noFill/>
        </p:spPr>
        <p:txBody>
          <a:bodyPr wrap="square" rtlCol="0">
            <a:spAutoFit/>
          </a:bodyPr>
          <a:lstStyle/>
          <a:p>
            <a:pPr algn="ctr"/>
            <a:r>
              <a:rPr lang="en-US" dirty="0"/>
              <a:t>Neutron star model</a:t>
            </a:r>
            <a:endParaRPr lang="en-GB" dirty="0"/>
          </a:p>
        </p:txBody>
      </p:sp>
      <p:sp>
        <p:nvSpPr>
          <p:cNvPr id="21" name="TextBox 20">
            <a:extLst>
              <a:ext uri="{FF2B5EF4-FFF2-40B4-BE49-F238E27FC236}">
                <a16:creationId xmlns:a16="http://schemas.microsoft.com/office/drawing/2014/main" id="{EEB3A682-78CC-4B1F-A1E9-987439D22F96}"/>
              </a:ext>
            </a:extLst>
          </p:cNvPr>
          <p:cNvSpPr txBox="1"/>
          <p:nvPr/>
        </p:nvSpPr>
        <p:spPr>
          <a:xfrm>
            <a:off x="5482044" y="3280005"/>
            <a:ext cx="1227908" cy="646331"/>
          </a:xfrm>
          <a:prstGeom prst="rect">
            <a:avLst/>
          </a:prstGeom>
          <a:noFill/>
        </p:spPr>
        <p:txBody>
          <a:bodyPr wrap="square" rtlCol="0">
            <a:spAutoFit/>
          </a:bodyPr>
          <a:lstStyle/>
          <a:p>
            <a:pPr algn="ctr"/>
            <a:r>
              <a:rPr lang="en-US" dirty="0"/>
              <a:t>Statistical sampling</a:t>
            </a:r>
            <a:endParaRPr lang="en-GB" dirty="0"/>
          </a:p>
        </p:txBody>
      </p:sp>
      <p:sp>
        <p:nvSpPr>
          <p:cNvPr id="23" name="TextBox 22">
            <a:extLst>
              <a:ext uri="{FF2B5EF4-FFF2-40B4-BE49-F238E27FC236}">
                <a16:creationId xmlns:a16="http://schemas.microsoft.com/office/drawing/2014/main" id="{E76730B5-2104-4529-948F-EA275C95A0C5}"/>
              </a:ext>
            </a:extLst>
          </p:cNvPr>
          <p:cNvSpPr txBox="1"/>
          <p:nvPr/>
        </p:nvSpPr>
        <p:spPr>
          <a:xfrm>
            <a:off x="5207724" y="5500690"/>
            <a:ext cx="1776549" cy="646331"/>
          </a:xfrm>
          <a:prstGeom prst="rect">
            <a:avLst/>
          </a:prstGeom>
          <a:noFill/>
        </p:spPr>
        <p:txBody>
          <a:bodyPr wrap="square" rtlCol="0">
            <a:spAutoFit/>
          </a:bodyPr>
          <a:lstStyle/>
          <a:p>
            <a:pPr algn="ctr"/>
            <a:r>
              <a:rPr lang="en-US" dirty="0"/>
              <a:t>Neutron star parameters</a:t>
            </a:r>
            <a:endParaRPr lang="en-GB" dirty="0"/>
          </a:p>
        </p:txBody>
      </p:sp>
      <p:sp>
        <p:nvSpPr>
          <p:cNvPr id="3" name="Slide Number Placeholder 2">
            <a:extLst>
              <a:ext uri="{FF2B5EF4-FFF2-40B4-BE49-F238E27FC236}">
                <a16:creationId xmlns:a16="http://schemas.microsoft.com/office/drawing/2014/main" id="{645C5376-6094-4652-8B2A-70ACB45E19BA}"/>
              </a:ext>
            </a:extLst>
          </p:cNvPr>
          <p:cNvSpPr>
            <a:spLocks noGrp="1"/>
          </p:cNvSpPr>
          <p:nvPr>
            <p:ph type="sldNum" sz="quarter" idx="12"/>
          </p:nvPr>
        </p:nvSpPr>
        <p:spPr/>
        <p:txBody>
          <a:bodyPr/>
          <a:lstStyle/>
          <a:p>
            <a:fld id="{CEB7EB8E-6792-4DA4-ADB0-46F5EA2F40ED}" type="slidenum">
              <a:rPr lang="en-GB" smtClean="0"/>
              <a:t>29</a:t>
            </a:fld>
            <a:endParaRPr lang="en-GB"/>
          </a:p>
        </p:txBody>
      </p:sp>
      <p:sp>
        <p:nvSpPr>
          <p:cNvPr id="22" name="Title 1">
            <a:extLst>
              <a:ext uri="{FF2B5EF4-FFF2-40B4-BE49-F238E27FC236}">
                <a16:creationId xmlns:a16="http://schemas.microsoft.com/office/drawing/2014/main" id="{08BE28EF-7A33-4B42-85B6-022FAA1052C2}"/>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X-PSI</a:t>
            </a:r>
            <a:endParaRPr lang="en-GB" sz="4000" dirty="0">
              <a:solidFill>
                <a:schemeClr val="bg1"/>
              </a:solidFill>
              <a:ea typeface="Cambria" panose="02040503050406030204" pitchFamily="18" charset="0"/>
            </a:endParaRPr>
          </a:p>
        </p:txBody>
      </p:sp>
      <p:pic>
        <p:nvPicPr>
          <p:cNvPr id="24" name="Picture 23" descr="A picture containing drawing&#10;&#10;Description automatically generated">
            <a:extLst>
              <a:ext uri="{FF2B5EF4-FFF2-40B4-BE49-F238E27FC236}">
                <a16:creationId xmlns:a16="http://schemas.microsoft.com/office/drawing/2014/main" id="{6AAE7697-05F2-4428-965B-128E47783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83" y="-1995"/>
            <a:ext cx="755869" cy="755869"/>
          </a:xfrm>
          <a:prstGeom prst="rect">
            <a:avLst/>
          </a:prstGeom>
        </p:spPr>
      </p:pic>
    </p:spTree>
    <p:extLst>
      <p:ext uri="{BB962C8B-B14F-4D97-AF65-F5344CB8AC3E}">
        <p14:creationId xmlns:p14="http://schemas.microsoft.com/office/powerpoint/2010/main" val="2354020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Death of Stars</a:t>
            </a:r>
            <a:endParaRPr lang="en-GB" sz="4000" dirty="0">
              <a:solidFill>
                <a:schemeClr val="bg1"/>
              </a:solidFill>
              <a:ea typeface="Cambria" panose="02040503050406030204" pitchFamily="18" charset="0"/>
            </a:endParaRPr>
          </a:p>
        </p:txBody>
      </p:sp>
      <p:sp>
        <p:nvSpPr>
          <p:cNvPr id="10" name="Content Placeholder 9">
            <a:extLst>
              <a:ext uri="{FF2B5EF4-FFF2-40B4-BE49-F238E27FC236}">
                <a16:creationId xmlns:a16="http://schemas.microsoft.com/office/drawing/2014/main" id="{35A8EE3F-9261-5F4F-AEB7-9D5601156FFC}"/>
              </a:ext>
            </a:extLst>
          </p:cNvPr>
          <p:cNvSpPr>
            <a:spLocks noGrp="1"/>
          </p:cNvSpPr>
          <p:nvPr>
            <p:ph idx="1"/>
          </p:nvPr>
        </p:nvSpPr>
        <p:spPr/>
        <p:txBody>
          <a:bodyPr/>
          <a:lstStyle/>
          <a:p>
            <a:endParaRPr lang="en-NL"/>
          </a:p>
        </p:txBody>
      </p:sp>
      <p:pic>
        <p:nvPicPr>
          <p:cNvPr id="3076" name="Picture 4" descr="Picture">
            <a:extLst>
              <a:ext uri="{FF2B5EF4-FFF2-40B4-BE49-F238E27FC236}">
                <a16:creationId xmlns:a16="http://schemas.microsoft.com/office/drawing/2014/main" id="{A97C954F-0E3E-814E-A092-D7499F5BEF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74"/>
          <a:stretch/>
        </p:blipFill>
        <p:spPr bwMode="auto">
          <a:xfrm>
            <a:off x="1023" y="920394"/>
            <a:ext cx="12190977" cy="57616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3810AE7-E872-B040-AD0C-0C87EAAEB559}"/>
              </a:ext>
            </a:extLst>
          </p:cNvPr>
          <p:cNvSpPr>
            <a:spLocks noGrp="1"/>
          </p:cNvSpPr>
          <p:nvPr>
            <p:ph type="sldNum" sz="quarter" idx="12"/>
          </p:nvPr>
        </p:nvSpPr>
        <p:spPr/>
        <p:txBody>
          <a:bodyPr/>
          <a:lstStyle/>
          <a:p>
            <a:fld id="{B606BA45-D5F6-D346-88B4-B517E36C99C0}" type="slidenum">
              <a:rPr lang="en-NL" smtClean="0"/>
              <a:t>3</a:t>
            </a:fld>
            <a:endParaRPr lang="en-NL"/>
          </a:p>
        </p:txBody>
      </p:sp>
    </p:spTree>
    <p:extLst>
      <p:ext uri="{BB962C8B-B14F-4D97-AF65-F5344CB8AC3E}">
        <p14:creationId xmlns:p14="http://schemas.microsoft.com/office/powerpoint/2010/main" val="1291138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232213-3F08-434D-A678-2EA14FC493CD}"/>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Inference - PSR J0030+0451</a:t>
            </a:r>
            <a:endParaRPr lang="en-GB" sz="4000" dirty="0">
              <a:solidFill>
                <a:schemeClr val="bg1"/>
              </a:solidFill>
              <a:ea typeface="Cambria" panose="02040503050406030204" pitchFamily="18" charset="0"/>
            </a:endParaRPr>
          </a:p>
        </p:txBody>
      </p:sp>
      <p:sp>
        <p:nvSpPr>
          <p:cNvPr id="17" name="Slide Number Placeholder 16">
            <a:extLst>
              <a:ext uri="{FF2B5EF4-FFF2-40B4-BE49-F238E27FC236}">
                <a16:creationId xmlns:a16="http://schemas.microsoft.com/office/drawing/2014/main" id="{DAD842BB-17A8-4F10-9E2C-B66D6CE763E2}"/>
              </a:ext>
            </a:extLst>
          </p:cNvPr>
          <p:cNvSpPr>
            <a:spLocks noGrp="1"/>
          </p:cNvSpPr>
          <p:nvPr>
            <p:ph type="sldNum" sz="quarter" idx="12"/>
          </p:nvPr>
        </p:nvSpPr>
        <p:spPr/>
        <p:txBody>
          <a:bodyPr/>
          <a:lstStyle/>
          <a:p>
            <a:fld id="{CEB7EB8E-6792-4DA4-ADB0-46F5EA2F40ED}" type="slidenum">
              <a:rPr lang="en-GB" smtClean="0"/>
              <a:t>30</a:t>
            </a:fld>
            <a:endParaRPr lang="en-GB"/>
          </a:p>
        </p:txBody>
      </p:sp>
      <p:sp>
        <p:nvSpPr>
          <p:cNvPr id="5" name="AutoShape 2">
            <a:extLst>
              <a:ext uri="{FF2B5EF4-FFF2-40B4-BE49-F238E27FC236}">
                <a16:creationId xmlns:a16="http://schemas.microsoft.com/office/drawing/2014/main" id="{0A838605-7FDB-4D98-80D4-FF9298C053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E70AA927-0239-4ADA-9E8C-C893FDBEA26E}"/>
              </a:ext>
            </a:extLst>
          </p:cNvPr>
          <p:cNvSpPr txBox="1"/>
          <p:nvPr/>
        </p:nvSpPr>
        <p:spPr>
          <a:xfrm>
            <a:off x="7305499" y="3685603"/>
            <a:ext cx="735257" cy="307777"/>
          </a:xfrm>
          <a:prstGeom prst="rect">
            <a:avLst/>
          </a:prstGeom>
          <a:noFill/>
        </p:spPr>
        <p:txBody>
          <a:bodyPr wrap="square" rtlCol="0">
            <a:spAutoFit/>
          </a:bodyPr>
          <a:lstStyle/>
          <a:p>
            <a:r>
              <a:rPr lang="en-US" sz="1400" dirty="0"/>
              <a:t>Earth</a:t>
            </a:r>
            <a:endParaRPr lang="en-GB" sz="1400" dirty="0"/>
          </a:p>
        </p:txBody>
      </p:sp>
      <p:pic>
        <p:nvPicPr>
          <p:cNvPr id="4" name="Picture 3">
            <a:extLst>
              <a:ext uri="{FF2B5EF4-FFF2-40B4-BE49-F238E27FC236}">
                <a16:creationId xmlns:a16="http://schemas.microsoft.com/office/drawing/2014/main" id="{A64ABB13-502E-48DD-A928-48964C16FE18}"/>
              </a:ext>
            </a:extLst>
          </p:cNvPr>
          <p:cNvPicPr>
            <a:picLocks noChangeAspect="1"/>
          </p:cNvPicPr>
          <p:nvPr/>
        </p:nvPicPr>
        <p:blipFill>
          <a:blip r:embed="rId3"/>
          <a:stretch>
            <a:fillRect/>
          </a:stretch>
        </p:blipFill>
        <p:spPr>
          <a:xfrm>
            <a:off x="452837" y="827306"/>
            <a:ext cx="5643163" cy="5821972"/>
          </a:xfrm>
          <a:prstGeom prst="rect">
            <a:avLst/>
          </a:prstGeom>
        </p:spPr>
      </p:pic>
      <p:pic>
        <p:nvPicPr>
          <p:cNvPr id="10" name="Picture 9">
            <a:extLst>
              <a:ext uri="{FF2B5EF4-FFF2-40B4-BE49-F238E27FC236}">
                <a16:creationId xmlns:a16="http://schemas.microsoft.com/office/drawing/2014/main" id="{45E9245D-80BE-4C59-9D9D-28091FE21B2A}"/>
              </a:ext>
            </a:extLst>
          </p:cNvPr>
          <p:cNvPicPr>
            <a:picLocks noChangeAspect="1"/>
          </p:cNvPicPr>
          <p:nvPr/>
        </p:nvPicPr>
        <p:blipFill>
          <a:blip r:embed="rId4"/>
          <a:stretch>
            <a:fillRect/>
          </a:stretch>
        </p:blipFill>
        <p:spPr>
          <a:xfrm>
            <a:off x="4893719" y="1361731"/>
            <a:ext cx="7158926" cy="2829960"/>
          </a:xfrm>
          <a:prstGeom prst="rect">
            <a:avLst/>
          </a:prstGeom>
        </p:spPr>
      </p:pic>
      <p:sp>
        <p:nvSpPr>
          <p:cNvPr id="7" name="TextBox 6">
            <a:extLst>
              <a:ext uri="{FF2B5EF4-FFF2-40B4-BE49-F238E27FC236}">
                <a16:creationId xmlns:a16="http://schemas.microsoft.com/office/drawing/2014/main" id="{E2367366-3209-42A3-AE78-AB9A8040AA25}"/>
              </a:ext>
            </a:extLst>
          </p:cNvPr>
          <p:cNvSpPr txBox="1"/>
          <p:nvPr/>
        </p:nvSpPr>
        <p:spPr>
          <a:xfrm>
            <a:off x="7305499" y="5157715"/>
            <a:ext cx="3886200" cy="338554"/>
          </a:xfrm>
          <a:prstGeom prst="rect">
            <a:avLst/>
          </a:prstGeom>
          <a:noFill/>
        </p:spPr>
        <p:txBody>
          <a:bodyPr wrap="square" rtlCol="0">
            <a:spAutoFit/>
          </a:bodyPr>
          <a:lstStyle/>
          <a:p>
            <a:pPr algn="ctr"/>
            <a:r>
              <a:rPr lang="en-US" sz="1600" i="1" dirty="0">
                <a:solidFill>
                  <a:schemeClr val="tx1">
                    <a:lumMod val="65000"/>
                    <a:lumOff val="35000"/>
                  </a:schemeClr>
                </a:solidFill>
              </a:rPr>
              <a:t>Riley et al. 2019</a:t>
            </a:r>
            <a:endParaRPr lang="en-GB" sz="1600" i="1" dirty="0">
              <a:solidFill>
                <a:schemeClr val="tx1">
                  <a:lumMod val="65000"/>
                  <a:lumOff val="35000"/>
                </a:schemeClr>
              </a:solidFill>
            </a:endParaRPr>
          </a:p>
        </p:txBody>
      </p:sp>
      <p:sp>
        <p:nvSpPr>
          <p:cNvPr id="2" name="TextBox 1">
            <a:extLst>
              <a:ext uri="{FF2B5EF4-FFF2-40B4-BE49-F238E27FC236}">
                <a16:creationId xmlns:a16="http://schemas.microsoft.com/office/drawing/2014/main" id="{C87A8A2B-A179-4E96-9A64-70E514152768}"/>
              </a:ext>
            </a:extLst>
          </p:cNvPr>
          <p:cNvSpPr txBox="1"/>
          <p:nvPr/>
        </p:nvSpPr>
        <p:spPr>
          <a:xfrm>
            <a:off x="9064487" y="1420152"/>
            <a:ext cx="1620079" cy="307777"/>
          </a:xfrm>
          <a:prstGeom prst="rect">
            <a:avLst/>
          </a:prstGeom>
          <a:solidFill>
            <a:schemeClr val="bg1"/>
          </a:solidFill>
        </p:spPr>
        <p:txBody>
          <a:bodyPr wrap="squar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Same Temperature</a:t>
            </a:r>
            <a:endParaRPr lang="en-GB"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948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232213-3F08-434D-A678-2EA14FC493CD}"/>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Inference - PSR J0030+0451</a:t>
            </a:r>
            <a:endParaRPr lang="en-GB" sz="4000" dirty="0">
              <a:solidFill>
                <a:schemeClr val="bg1"/>
              </a:solidFill>
              <a:ea typeface="Cambria" panose="02040503050406030204" pitchFamily="18" charset="0"/>
            </a:endParaRPr>
          </a:p>
        </p:txBody>
      </p:sp>
      <p:pic>
        <p:nvPicPr>
          <p:cNvPr id="34818" name="Picture 2" descr="Figure 20.">
            <a:extLst>
              <a:ext uri="{FF2B5EF4-FFF2-40B4-BE49-F238E27FC236}">
                <a16:creationId xmlns:a16="http://schemas.microsoft.com/office/drawing/2014/main" id="{7BE6188C-DFEC-1E48-9E60-48BF112AF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84" y="773438"/>
            <a:ext cx="5943716" cy="6084562"/>
          </a:xfrm>
          <a:prstGeom prst="rect">
            <a:avLst/>
          </a:prstGeom>
          <a:noFill/>
          <a:extLst>
            <a:ext uri="{909E8E84-426E-40DD-AFC4-6F175D3DCCD1}">
              <a14:hiddenFill xmlns:a14="http://schemas.microsoft.com/office/drawing/2010/main">
                <a:solidFill>
                  <a:srgbClr val="FFFFFF"/>
                </a:solidFill>
              </a14:hiddenFill>
            </a:ext>
          </a:extLst>
        </p:spPr>
      </p:pic>
      <p:pic>
        <p:nvPicPr>
          <p:cNvPr id="34819" name="Picture 3" descr="page37image4031516688">
            <a:extLst>
              <a:ext uri="{FF2B5EF4-FFF2-40B4-BE49-F238E27FC236}">
                <a16:creationId xmlns:a16="http://schemas.microsoft.com/office/drawing/2014/main" id="{E33BBA3C-F549-F14F-8BAC-FFE63634B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569" y="773436"/>
            <a:ext cx="5893148" cy="60845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596DA71-C63C-FE40-924A-60CB6CD7F010}"/>
              </a:ext>
            </a:extLst>
          </p:cNvPr>
          <p:cNvSpPr>
            <a:spLocks noGrp="1"/>
          </p:cNvSpPr>
          <p:nvPr>
            <p:ph type="sldNum" sz="quarter" idx="12"/>
          </p:nvPr>
        </p:nvSpPr>
        <p:spPr/>
        <p:txBody>
          <a:bodyPr/>
          <a:lstStyle/>
          <a:p>
            <a:fld id="{B606BA45-D5F6-D346-88B4-B517E36C99C0}" type="slidenum">
              <a:rPr lang="en-NL" smtClean="0"/>
              <a:t>31</a:t>
            </a:fld>
            <a:endParaRPr lang="en-NL"/>
          </a:p>
        </p:txBody>
      </p:sp>
    </p:spTree>
    <p:extLst>
      <p:ext uri="{BB962C8B-B14F-4D97-AF65-F5344CB8AC3E}">
        <p14:creationId xmlns:p14="http://schemas.microsoft.com/office/powerpoint/2010/main" val="4089923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232213-3F08-434D-A678-2EA14FC493CD}"/>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Inference - PSR J0030+0451</a:t>
            </a:r>
            <a:endParaRPr lang="en-GB" sz="4000" dirty="0">
              <a:solidFill>
                <a:schemeClr val="bg1"/>
              </a:solidFill>
              <a:ea typeface="Cambria" panose="02040503050406030204" pitchFamily="18" charset="0"/>
            </a:endParaRPr>
          </a:p>
        </p:txBody>
      </p:sp>
      <p:sp>
        <p:nvSpPr>
          <p:cNvPr id="17" name="Slide Number Placeholder 16">
            <a:extLst>
              <a:ext uri="{FF2B5EF4-FFF2-40B4-BE49-F238E27FC236}">
                <a16:creationId xmlns:a16="http://schemas.microsoft.com/office/drawing/2014/main" id="{DAD842BB-17A8-4F10-9E2C-B66D6CE763E2}"/>
              </a:ext>
            </a:extLst>
          </p:cNvPr>
          <p:cNvSpPr>
            <a:spLocks noGrp="1"/>
          </p:cNvSpPr>
          <p:nvPr>
            <p:ph type="sldNum" sz="quarter" idx="12"/>
          </p:nvPr>
        </p:nvSpPr>
        <p:spPr/>
        <p:txBody>
          <a:bodyPr/>
          <a:lstStyle/>
          <a:p>
            <a:fld id="{CEB7EB8E-6792-4DA4-ADB0-46F5EA2F40ED}" type="slidenum">
              <a:rPr lang="en-GB" smtClean="0"/>
              <a:t>32</a:t>
            </a:fld>
            <a:endParaRPr lang="en-GB"/>
          </a:p>
        </p:txBody>
      </p:sp>
      <p:sp>
        <p:nvSpPr>
          <p:cNvPr id="5" name="AutoShape 2">
            <a:extLst>
              <a:ext uri="{FF2B5EF4-FFF2-40B4-BE49-F238E27FC236}">
                <a16:creationId xmlns:a16="http://schemas.microsoft.com/office/drawing/2014/main" id="{0A838605-7FDB-4D98-80D4-FF9298C053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3794" name="Picture 2" descr="Figure 13.">
            <a:extLst>
              <a:ext uri="{FF2B5EF4-FFF2-40B4-BE49-F238E27FC236}">
                <a16:creationId xmlns:a16="http://schemas.microsoft.com/office/drawing/2014/main" id="{57E8CBFB-E930-0A41-8145-65291E843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038" y="773438"/>
            <a:ext cx="4811311" cy="6084562"/>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Figure 1.">
            <a:extLst>
              <a:ext uri="{FF2B5EF4-FFF2-40B4-BE49-F238E27FC236}">
                <a16:creationId xmlns:a16="http://schemas.microsoft.com/office/drawing/2014/main" id="{11611DEF-2DB6-514B-AFFF-C76CAD5B7C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2603"/>
          <a:stretch/>
        </p:blipFill>
        <p:spPr bwMode="auto">
          <a:xfrm>
            <a:off x="5297106" y="806450"/>
            <a:ext cx="6667500" cy="2774950"/>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Figure 14.">
            <a:extLst>
              <a:ext uri="{FF2B5EF4-FFF2-40B4-BE49-F238E27FC236}">
                <a16:creationId xmlns:a16="http://schemas.microsoft.com/office/drawing/2014/main" id="{6438BFA4-DC4D-014C-8B3A-E1527A6AAF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3418"/>
          <a:stretch/>
        </p:blipFill>
        <p:spPr bwMode="auto">
          <a:xfrm>
            <a:off x="5297105" y="3703896"/>
            <a:ext cx="6894895" cy="305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656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232213-3F08-434D-A678-2EA14FC493CD}"/>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Present Work – PSR J0437-4715 </a:t>
            </a:r>
            <a:endParaRPr lang="en-GB" sz="4000" dirty="0">
              <a:solidFill>
                <a:schemeClr val="bg1"/>
              </a:solidFill>
              <a:ea typeface="Cambria" panose="02040503050406030204" pitchFamily="18" charset="0"/>
            </a:endParaRPr>
          </a:p>
        </p:txBody>
      </p:sp>
      <p:sp>
        <p:nvSpPr>
          <p:cNvPr id="17" name="Slide Number Placeholder 16">
            <a:extLst>
              <a:ext uri="{FF2B5EF4-FFF2-40B4-BE49-F238E27FC236}">
                <a16:creationId xmlns:a16="http://schemas.microsoft.com/office/drawing/2014/main" id="{DAD842BB-17A8-4F10-9E2C-B66D6CE763E2}"/>
              </a:ext>
            </a:extLst>
          </p:cNvPr>
          <p:cNvSpPr>
            <a:spLocks noGrp="1"/>
          </p:cNvSpPr>
          <p:nvPr>
            <p:ph type="sldNum" sz="quarter" idx="12"/>
          </p:nvPr>
        </p:nvSpPr>
        <p:spPr/>
        <p:txBody>
          <a:bodyPr/>
          <a:lstStyle/>
          <a:p>
            <a:fld id="{CEB7EB8E-6792-4DA4-ADB0-46F5EA2F40ED}" type="slidenum">
              <a:rPr lang="en-GB" smtClean="0"/>
              <a:t>33</a:t>
            </a:fld>
            <a:endParaRPr lang="en-GB"/>
          </a:p>
        </p:txBody>
      </p:sp>
      <p:sp>
        <p:nvSpPr>
          <p:cNvPr id="5" name="AutoShape 2">
            <a:extLst>
              <a:ext uri="{FF2B5EF4-FFF2-40B4-BE49-F238E27FC236}">
                <a16:creationId xmlns:a16="http://schemas.microsoft.com/office/drawing/2014/main" id="{0A838605-7FDB-4D98-80D4-FF9298C053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8" name="Picture 2" descr="page45image4457904">
            <a:extLst>
              <a:ext uri="{FF2B5EF4-FFF2-40B4-BE49-F238E27FC236}">
                <a16:creationId xmlns:a16="http://schemas.microsoft.com/office/drawing/2014/main" id="{C7782DCA-C3F2-C844-8C04-21EF59E95F4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460"/>
          <a:stretch/>
        </p:blipFill>
        <p:spPr bwMode="auto">
          <a:xfrm>
            <a:off x="6315362" y="773438"/>
            <a:ext cx="5349983" cy="48500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7A62648-D3C5-AE46-A3FB-804E2EFC8813}"/>
                  </a:ext>
                </a:extLst>
              </p:cNvPr>
              <p:cNvSpPr txBox="1"/>
              <p:nvPr/>
            </p:nvSpPr>
            <p:spPr>
              <a:xfrm>
                <a:off x="910541" y="5313338"/>
                <a:ext cx="10370917" cy="1415772"/>
              </a:xfrm>
              <a:prstGeom prst="rect">
                <a:avLst/>
              </a:prstGeom>
              <a:noFill/>
            </p:spPr>
            <p:txBody>
              <a:bodyPr wrap="square" rtlCol="0">
                <a:spAutoFit/>
              </a:bodyPr>
              <a:lstStyle/>
              <a:p>
                <a:pPr marL="285750" indent="-285750" algn="ctr">
                  <a:buFont typeface="Arial" panose="020B0604020202020204" pitchFamily="34" charset="0"/>
                  <a:buChar char="•"/>
                </a:pPr>
                <a:r>
                  <a:rPr lang="en-NL" sz="2000" dirty="0"/>
                  <a:t>Nearest observed MSP – tight distance prior, improved counts</a:t>
                </a:r>
              </a:p>
              <a:p>
                <a:pPr marL="285750" indent="-285750" algn="ctr">
                  <a:buFont typeface="Arial" panose="020B0604020202020204" pitchFamily="34" charset="0"/>
                  <a:buChar char="•"/>
                </a:pPr>
                <a:endParaRPr lang="en-NL" sz="1400" dirty="0"/>
              </a:p>
              <a:p>
                <a:pPr marL="285750" indent="-285750" algn="ctr">
                  <a:buFont typeface="Arial" panose="020B0604020202020204" pitchFamily="34" charset="0"/>
                  <a:buChar char="•"/>
                </a:pPr>
                <a:r>
                  <a:rPr lang="en-NL" sz="2000" dirty="0"/>
                  <a:t>Present in a binary – tight mass and inclination prior</a:t>
                </a:r>
              </a:p>
              <a:p>
                <a:pPr marL="285750" indent="-285750" algn="ctr">
                  <a:buFont typeface="Arial" panose="020B0604020202020204" pitchFamily="34" charset="0"/>
                  <a:buChar char="•"/>
                </a:pPr>
                <a:endParaRPr lang="en-NL" sz="1200" dirty="0"/>
              </a:p>
              <a:p>
                <a:pPr marL="285750" indent="-285750" algn="ctr">
                  <a:buFont typeface="Arial" panose="020B0604020202020204" pitchFamily="34" charset="0"/>
                  <a:buChar char="•"/>
                </a:pPr>
                <a:r>
                  <a:rPr lang="en-NL" sz="2000" dirty="0"/>
                  <a:t>Expected radius constraint </a:t>
                </a:r>
                <a14:m>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2.5 %</m:t>
                    </m:r>
                  </m:oMath>
                </a14:m>
                <a:endParaRPr lang="en-NL" sz="2000" dirty="0"/>
              </a:p>
            </p:txBody>
          </p:sp>
        </mc:Choice>
        <mc:Fallback>
          <p:sp>
            <p:nvSpPr>
              <p:cNvPr id="7" name="TextBox 6">
                <a:extLst>
                  <a:ext uri="{FF2B5EF4-FFF2-40B4-BE49-F238E27FC236}">
                    <a16:creationId xmlns:a16="http://schemas.microsoft.com/office/drawing/2014/main" id="{F7A62648-D3C5-AE46-A3FB-804E2EFC8813}"/>
                  </a:ext>
                </a:extLst>
              </p:cNvPr>
              <p:cNvSpPr txBox="1">
                <a:spLocks noRot="1" noChangeAspect="1" noMove="1" noResize="1" noEditPoints="1" noAdjustHandles="1" noChangeArrowheads="1" noChangeShapeType="1" noTextEdit="1"/>
              </p:cNvSpPr>
              <p:nvPr/>
            </p:nvSpPr>
            <p:spPr>
              <a:xfrm>
                <a:off x="910541" y="5313338"/>
                <a:ext cx="10370917" cy="1415772"/>
              </a:xfrm>
              <a:prstGeom prst="rect">
                <a:avLst/>
              </a:prstGeom>
              <a:blipFill>
                <a:blip r:embed="rId4"/>
                <a:stretch>
                  <a:fillRect t="-2679" b="-7143"/>
                </a:stretch>
              </a:blipFill>
            </p:spPr>
            <p:txBody>
              <a:bodyPr/>
              <a:lstStyle/>
              <a:p>
                <a:r>
                  <a:rPr lang="en-NL">
                    <a:noFill/>
                  </a:rPr>
                  <a:t> </a:t>
                </a:r>
              </a:p>
            </p:txBody>
          </p:sp>
        </mc:Fallback>
      </mc:AlternateContent>
      <p:pic>
        <p:nvPicPr>
          <p:cNvPr id="25" name="Picture 24">
            <a:extLst>
              <a:ext uri="{FF2B5EF4-FFF2-40B4-BE49-F238E27FC236}">
                <a16:creationId xmlns:a16="http://schemas.microsoft.com/office/drawing/2014/main" id="{86E589DF-F84E-5746-80E2-B4EAD1ADD39E}"/>
              </a:ext>
            </a:extLst>
          </p:cNvPr>
          <p:cNvPicPr>
            <a:picLocks noChangeAspect="1"/>
          </p:cNvPicPr>
          <p:nvPr/>
        </p:nvPicPr>
        <p:blipFill>
          <a:blip r:embed="rId5"/>
          <a:stretch>
            <a:fillRect/>
          </a:stretch>
        </p:blipFill>
        <p:spPr>
          <a:xfrm>
            <a:off x="1095137" y="1323395"/>
            <a:ext cx="4125088" cy="3439985"/>
          </a:xfrm>
          <a:prstGeom prst="rect">
            <a:avLst/>
          </a:prstGeom>
        </p:spPr>
      </p:pic>
      <p:sp>
        <p:nvSpPr>
          <p:cNvPr id="26" name="TextBox 25">
            <a:extLst>
              <a:ext uri="{FF2B5EF4-FFF2-40B4-BE49-F238E27FC236}">
                <a16:creationId xmlns:a16="http://schemas.microsoft.com/office/drawing/2014/main" id="{26EC04A1-C6E2-2749-864B-94E2744E86CA}"/>
              </a:ext>
            </a:extLst>
          </p:cNvPr>
          <p:cNvSpPr txBox="1"/>
          <p:nvPr/>
        </p:nvSpPr>
        <p:spPr>
          <a:xfrm>
            <a:off x="1676262" y="3515509"/>
            <a:ext cx="1251806" cy="400110"/>
          </a:xfrm>
          <a:prstGeom prst="rect">
            <a:avLst/>
          </a:prstGeom>
          <a:noFill/>
        </p:spPr>
        <p:txBody>
          <a:bodyPr wrap="square" rtlCol="0">
            <a:spAutoFit/>
          </a:bodyPr>
          <a:lstStyle/>
          <a:p>
            <a:r>
              <a:rPr lang="en-US" sz="2000" dirty="0"/>
              <a:t>J0437</a:t>
            </a:r>
            <a:endParaRPr lang="en-GB" sz="2000" dirty="0"/>
          </a:p>
        </p:txBody>
      </p:sp>
      <p:sp>
        <p:nvSpPr>
          <p:cNvPr id="27" name="TextBox 26">
            <a:extLst>
              <a:ext uri="{FF2B5EF4-FFF2-40B4-BE49-F238E27FC236}">
                <a16:creationId xmlns:a16="http://schemas.microsoft.com/office/drawing/2014/main" id="{778BC736-F88B-F146-A72D-83C77CF60078}"/>
              </a:ext>
            </a:extLst>
          </p:cNvPr>
          <p:cNvSpPr txBox="1"/>
          <p:nvPr/>
        </p:nvSpPr>
        <p:spPr>
          <a:xfrm>
            <a:off x="4283832" y="3126614"/>
            <a:ext cx="1388314" cy="400110"/>
          </a:xfrm>
          <a:prstGeom prst="rect">
            <a:avLst/>
          </a:prstGeom>
          <a:noFill/>
        </p:spPr>
        <p:txBody>
          <a:bodyPr wrap="square" rtlCol="0">
            <a:spAutoFit/>
          </a:bodyPr>
          <a:lstStyle/>
          <a:p>
            <a:r>
              <a:rPr lang="en-US" sz="2000" dirty="0"/>
              <a:t>J0030</a:t>
            </a:r>
            <a:endParaRPr lang="en-GB" sz="2000" dirty="0"/>
          </a:p>
        </p:txBody>
      </p:sp>
      <p:sp>
        <p:nvSpPr>
          <p:cNvPr id="13" name="TextBox 12">
            <a:extLst>
              <a:ext uri="{FF2B5EF4-FFF2-40B4-BE49-F238E27FC236}">
                <a16:creationId xmlns:a16="http://schemas.microsoft.com/office/drawing/2014/main" id="{AB03F40C-D5EE-DA48-AFB3-EFFE3BB2D4BB}"/>
              </a:ext>
            </a:extLst>
          </p:cNvPr>
          <p:cNvSpPr txBox="1"/>
          <p:nvPr/>
        </p:nvSpPr>
        <p:spPr>
          <a:xfrm>
            <a:off x="12026096" y="6134582"/>
            <a:ext cx="184731" cy="369332"/>
          </a:xfrm>
          <a:prstGeom prst="rect">
            <a:avLst/>
          </a:prstGeom>
          <a:noFill/>
        </p:spPr>
        <p:txBody>
          <a:bodyPr wrap="none" rtlCol="0">
            <a:spAutoFit/>
          </a:bodyPr>
          <a:lstStyle/>
          <a:p>
            <a:endParaRPr lang="en-NL" dirty="0"/>
          </a:p>
        </p:txBody>
      </p:sp>
    </p:spTree>
    <p:extLst>
      <p:ext uri="{BB962C8B-B14F-4D97-AF65-F5344CB8AC3E}">
        <p14:creationId xmlns:p14="http://schemas.microsoft.com/office/powerpoint/2010/main" val="1252021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232213-3F08-434D-A678-2EA14FC493CD}"/>
              </a:ext>
            </a:extLst>
          </p:cNvPr>
          <p:cNvSpPr txBox="1">
            <a:spLocks/>
          </p:cNvSpPr>
          <p:nvPr/>
        </p:nvSpPr>
        <p:spPr>
          <a:xfrm>
            <a:off x="0" y="-19664"/>
            <a:ext cx="12192000" cy="793102"/>
          </a:xfrm>
          <a:prstGeom prst="rect">
            <a:avLst/>
          </a:prstGeom>
          <a:solidFill>
            <a:srgbClr val="3C59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ea typeface="Cambria" panose="02040503050406030204" pitchFamily="18" charset="0"/>
              </a:rPr>
              <a:t>  Scope of Future</a:t>
            </a:r>
            <a:endParaRPr lang="en-GB" sz="4000" dirty="0">
              <a:solidFill>
                <a:schemeClr val="bg1"/>
              </a:solidFill>
              <a:ea typeface="Cambria" panose="02040503050406030204" pitchFamily="18" charset="0"/>
            </a:endParaRPr>
          </a:p>
        </p:txBody>
      </p:sp>
      <p:sp>
        <p:nvSpPr>
          <p:cNvPr id="17" name="Slide Number Placeholder 16">
            <a:extLst>
              <a:ext uri="{FF2B5EF4-FFF2-40B4-BE49-F238E27FC236}">
                <a16:creationId xmlns:a16="http://schemas.microsoft.com/office/drawing/2014/main" id="{DAD842BB-17A8-4F10-9E2C-B66D6CE763E2}"/>
              </a:ext>
            </a:extLst>
          </p:cNvPr>
          <p:cNvSpPr>
            <a:spLocks noGrp="1"/>
          </p:cNvSpPr>
          <p:nvPr>
            <p:ph type="sldNum" sz="quarter" idx="12"/>
          </p:nvPr>
        </p:nvSpPr>
        <p:spPr/>
        <p:txBody>
          <a:bodyPr/>
          <a:lstStyle/>
          <a:p>
            <a:fld id="{CEB7EB8E-6792-4DA4-ADB0-46F5EA2F40ED}" type="slidenum">
              <a:rPr lang="en-GB" smtClean="0"/>
              <a:t>34</a:t>
            </a:fld>
            <a:endParaRPr lang="en-GB"/>
          </a:p>
        </p:txBody>
      </p:sp>
      <p:sp>
        <p:nvSpPr>
          <p:cNvPr id="5" name="AutoShape 2">
            <a:extLst>
              <a:ext uri="{FF2B5EF4-FFF2-40B4-BE49-F238E27FC236}">
                <a16:creationId xmlns:a16="http://schemas.microsoft.com/office/drawing/2014/main" id="{0A838605-7FDB-4D98-80D4-FF9298C053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 name="Picture 2">
            <a:extLst>
              <a:ext uri="{FF2B5EF4-FFF2-40B4-BE49-F238E27FC236}">
                <a16:creationId xmlns:a16="http://schemas.microsoft.com/office/drawing/2014/main" id="{9CE834D4-CF57-544C-9EC9-BCDB1AABA58E}"/>
              </a:ext>
            </a:extLst>
          </p:cNvPr>
          <p:cNvPicPr>
            <a:picLocks noChangeAspect="1"/>
          </p:cNvPicPr>
          <p:nvPr/>
        </p:nvPicPr>
        <p:blipFill>
          <a:blip r:embed="rId3"/>
          <a:stretch>
            <a:fillRect/>
          </a:stretch>
        </p:blipFill>
        <p:spPr>
          <a:xfrm>
            <a:off x="636382" y="923910"/>
            <a:ext cx="4958049" cy="3568993"/>
          </a:xfrm>
          <a:prstGeom prst="rect">
            <a:avLst/>
          </a:prstGeom>
        </p:spPr>
      </p:pic>
      <p:pic>
        <p:nvPicPr>
          <p:cNvPr id="38914" name="Picture 2" descr="Virgo">
            <a:extLst>
              <a:ext uri="{FF2B5EF4-FFF2-40B4-BE49-F238E27FC236}">
                <a16:creationId xmlns:a16="http://schemas.microsoft.com/office/drawing/2014/main" id="{552F3416-D9E7-3C45-8E9D-F94185FD1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493" y="1063994"/>
            <a:ext cx="5228125" cy="29219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8F42FD5-92BE-8146-B37A-AB60784F4401}"/>
              </a:ext>
            </a:extLst>
          </p:cNvPr>
          <p:cNvSpPr txBox="1"/>
          <p:nvPr/>
        </p:nvSpPr>
        <p:spPr>
          <a:xfrm>
            <a:off x="910541" y="4857881"/>
            <a:ext cx="10370917" cy="1631216"/>
          </a:xfrm>
          <a:prstGeom prst="rect">
            <a:avLst/>
          </a:prstGeom>
          <a:noFill/>
        </p:spPr>
        <p:txBody>
          <a:bodyPr wrap="square" rtlCol="0">
            <a:spAutoFit/>
          </a:bodyPr>
          <a:lstStyle/>
          <a:p>
            <a:pPr marL="285750" indent="-285750" algn="ctr">
              <a:buFont typeface="Arial" panose="020B0604020202020204" pitchFamily="34" charset="0"/>
              <a:buChar char="•"/>
            </a:pPr>
            <a:r>
              <a:rPr lang="en-NL" sz="2000" dirty="0"/>
              <a:t>PSR J0740+6620 – highest mass neutron star discovered</a:t>
            </a:r>
          </a:p>
          <a:p>
            <a:pPr marL="285750" indent="-285750" algn="ctr">
              <a:buFont typeface="Arial" panose="020B0604020202020204" pitchFamily="34" charset="0"/>
              <a:buChar char="•"/>
            </a:pPr>
            <a:endParaRPr lang="en-NL" sz="2000" dirty="0"/>
          </a:p>
          <a:p>
            <a:pPr marL="285750" indent="-285750" algn="ctr">
              <a:buFont typeface="Arial" panose="020B0604020202020204" pitchFamily="34" charset="0"/>
              <a:buChar char="•"/>
            </a:pPr>
            <a:r>
              <a:rPr lang="en-NL" sz="2000" dirty="0"/>
              <a:t>Accreting source observation by eXTP and STROBE-X</a:t>
            </a:r>
          </a:p>
          <a:p>
            <a:pPr marL="285750" indent="-285750" algn="ctr">
              <a:buFont typeface="Arial" panose="020B0604020202020204" pitchFamily="34" charset="0"/>
              <a:buChar char="•"/>
            </a:pPr>
            <a:endParaRPr lang="en-NL" sz="2000" dirty="0"/>
          </a:p>
          <a:p>
            <a:pPr marL="285750" indent="-285750" algn="ctr">
              <a:buFont typeface="Arial" panose="020B0604020202020204" pitchFamily="34" charset="0"/>
              <a:buChar char="•"/>
            </a:pPr>
            <a:r>
              <a:rPr lang="en-NL" sz="2000" dirty="0"/>
              <a:t>Combining GW data of NS merger to constrain EOS</a:t>
            </a:r>
          </a:p>
        </p:txBody>
      </p:sp>
    </p:spTree>
    <p:extLst>
      <p:ext uri="{BB962C8B-B14F-4D97-AF65-F5344CB8AC3E}">
        <p14:creationId xmlns:p14="http://schemas.microsoft.com/office/powerpoint/2010/main" val="607914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Compact Objects </a:t>
            </a:r>
            <a:endParaRPr lang="en-GB" sz="4000" dirty="0">
              <a:solidFill>
                <a:schemeClr val="bg1"/>
              </a:solidFill>
              <a:ea typeface="Cambria" panose="02040503050406030204" pitchFamily="18" charset="0"/>
            </a:endParaRPr>
          </a:p>
        </p:txBody>
      </p:sp>
      <p:pic>
        <p:nvPicPr>
          <p:cNvPr id="16" name="Picture 2" descr="Image for post">
            <a:extLst>
              <a:ext uri="{FF2B5EF4-FFF2-40B4-BE49-F238E27FC236}">
                <a16:creationId xmlns:a16="http://schemas.microsoft.com/office/drawing/2014/main" id="{BD8DCA54-0F4A-E448-9677-8C35F1FA85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09" t="21550" r="12559" b="24458"/>
          <a:stretch/>
        </p:blipFill>
        <p:spPr bwMode="auto">
          <a:xfrm>
            <a:off x="285171" y="892171"/>
            <a:ext cx="5810829" cy="246865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D17562A-55D2-9E4B-8690-FE3D4DD01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10" y="3544874"/>
            <a:ext cx="4527750" cy="31392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F08FEAC-A70A-D345-9E4D-2DB35C762E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5054" y="1929018"/>
            <a:ext cx="5621776" cy="318547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47FA1B0-BBE5-824D-AFAB-F380ED9B772D}"/>
              </a:ext>
            </a:extLst>
          </p:cNvPr>
          <p:cNvSpPr>
            <a:spLocks noGrp="1"/>
          </p:cNvSpPr>
          <p:nvPr>
            <p:ph type="sldNum" sz="quarter" idx="12"/>
          </p:nvPr>
        </p:nvSpPr>
        <p:spPr/>
        <p:txBody>
          <a:bodyPr/>
          <a:lstStyle/>
          <a:p>
            <a:fld id="{B606BA45-D5F6-D346-88B4-B517E36C99C0}" type="slidenum">
              <a:rPr lang="en-NL" smtClean="0"/>
              <a:t>4</a:t>
            </a:fld>
            <a:endParaRPr lang="en-NL"/>
          </a:p>
        </p:txBody>
      </p:sp>
    </p:spTree>
    <p:extLst>
      <p:ext uri="{BB962C8B-B14F-4D97-AF65-F5344CB8AC3E}">
        <p14:creationId xmlns:p14="http://schemas.microsoft.com/office/powerpoint/2010/main" val="243918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Hydrostatic Equilibrium</a:t>
            </a:r>
            <a:endParaRPr lang="en-GB" sz="4000" dirty="0">
              <a:solidFill>
                <a:schemeClr val="bg1"/>
              </a:solidFill>
              <a:ea typeface="Cambria" panose="02040503050406030204" pitchFamily="18" charset="0"/>
            </a:endParaRPr>
          </a:p>
        </p:txBody>
      </p:sp>
      <p:pic>
        <p:nvPicPr>
          <p:cNvPr id="9218" name="Picture 2">
            <a:extLst>
              <a:ext uri="{FF2B5EF4-FFF2-40B4-BE49-F238E27FC236}">
                <a16:creationId xmlns:a16="http://schemas.microsoft.com/office/drawing/2014/main" id="{C18F2B21-D42A-9849-862D-29EDD6BFBA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03"/>
          <a:stretch/>
        </p:blipFill>
        <p:spPr bwMode="auto">
          <a:xfrm>
            <a:off x="470251" y="773438"/>
            <a:ext cx="7084613" cy="60845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3999E9-CAD3-6541-BDAF-E006EF813AB3}"/>
                  </a:ext>
                </a:extLst>
              </p:cNvPr>
              <p:cNvSpPr txBox="1"/>
              <p:nvPr/>
            </p:nvSpPr>
            <p:spPr>
              <a:xfrm>
                <a:off x="7452025" y="773438"/>
                <a:ext cx="2135833" cy="496546"/>
              </a:xfrm>
              <a:prstGeom prst="rect">
                <a:avLst/>
              </a:prstGeom>
              <a:noFill/>
            </p:spPr>
            <p:txBody>
              <a:bodyPr wrap="square" rtlCol="0">
                <a:spAutoFit/>
              </a:bodyPr>
              <a:lstStyle/>
              <a:p>
                <a14:m>
                  <m:oMath xmlns:m="http://schemas.openxmlformats.org/officeDocument/2006/math">
                    <m:sSub>
                      <m:sSubPr>
                        <m:ctrlPr>
                          <a:rPr lang="en-NL" sz="2400" i="1" smtClean="0">
                            <a:latin typeface="Cambria Math" panose="02040503050406030204" pitchFamily="18" charset="0"/>
                          </a:rPr>
                        </m:ctrlPr>
                      </m:sSubPr>
                      <m:e>
                        <m:r>
                          <a:rPr lang="en-US" sz="2400" b="0" i="1" smtClean="0">
                            <a:latin typeface="Cambria Math" panose="02040503050406030204" pitchFamily="18" charset="0"/>
                          </a:rPr>
                          <m:t>𝑃</m:t>
                        </m:r>
                      </m:e>
                      <m:sub>
                        <m:r>
                          <m:rPr>
                            <m:sty m:val="p"/>
                          </m:rPr>
                          <a:rPr lang="en-US" sz="2400" b="0" i="0" smtClean="0">
                            <a:latin typeface="Cambria Math" panose="02040503050406030204" pitchFamily="18" charset="0"/>
                          </a:rPr>
                          <m:t>rad</m:t>
                        </m:r>
                      </m:sub>
                    </m:sSub>
                  </m:oMath>
                </a14:m>
                <a:r>
                  <a:rPr lang="en-NL" sz="2400" dirty="0"/>
                  <a:t> + </a:t>
                </a:r>
                <a14:m>
                  <m:oMath xmlns:m="http://schemas.openxmlformats.org/officeDocument/2006/math">
                    <m:sSub>
                      <m:sSubPr>
                        <m:ctrlPr>
                          <a:rPr lang="en-NL" sz="2400" i="1">
                            <a:latin typeface="Cambria Math" panose="02040503050406030204" pitchFamily="18" charset="0"/>
                          </a:rPr>
                        </m:ctrlPr>
                      </m:sSubPr>
                      <m:e>
                        <m:r>
                          <a:rPr lang="en-US" sz="2400" i="1">
                            <a:latin typeface="Cambria Math" panose="02040503050406030204" pitchFamily="18" charset="0"/>
                          </a:rPr>
                          <m:t>𝑃</m:t>
                        </m:r>
                      </m:e>
                      <m:sub>
                        <m:r>
                          <m:rPr>
                            <m:sty m:val="p"/>
                          </m:rPr>
                          <a:rPr lang="en-US" sz="2400" b="0" i="0" smtClean="0">
                            <a:latin typeface="Cambria Math" panose="02040503050406030204" pitchFamily="18" charset="0"/>
                          </a:rPr>
                          <m:t>gas</m:t>
                        </m:r>
                      </m:sub>
                    </m:sSub>
                  </m:oMath>
                </a14:m>
                <a:r>
                  <a:rPr lang="en-NL" sz="2400" dirty="0"/>
                  <a:t> </a:t>
                </a:r>
              </a:p>
            </p:txBody>
          </p:sp>
        </mc:Choice>
        <mc:Fallback xmlns="">
          <p:sp>
            <p:nvSpPr>
              <p:cNvPr id="3" name="TextBox 2">
                <a:extLst>
                  <a:ext uri="{FF2B5EF4-FFF2-40B4-BE49-F238E27FC236}">
                    <a16:creationId xmlns:a16="http://schemas.microsoft.com/office/drawing/2014/main" id="{FD3999E9-CAD3-6541-BDAF-E006EF813AB3}"/>
                  </a:ext>
                </a:extLst>
              </p:cNvPr>
              <p:cNvSpPr txBox="1">
                <a:spLocks noRot="1" noChangeAspect="1" noMove="1" noResize="1" noEditPoints="1" noAdjustHandles="1" noChangeArrowheads="1" noChangeShapeType="1" noTextEdit="1"/>
              </p:cNvSpPr>
              <p:nvPr/>
            </p:nvSpPr>
            <p:spPr>
              <a:xfrm>
                <a:off x="7452025" y="773438"/>
                <a:ext cx="2135833" cy="496546"/>
              </a:xfrm>
              <a:prstGeom prst="rect">
                <a:avLst/>
              </a:prstGeom>
              <a:blipFill>
                <a:blip r:embed="rId4"/>
                <a:stretch>
                  <a:fillRect l="-588" t="-5000" b="-22500"/>
                </a:stretch>
              </a:blipFill>
            </p:spPr>
            <p:txBody>
              <a:bodyPr/>
              <a:lstStyle/>
              <a:p>
                <a:r>
                  <a:rPr lang="en-NL">
                    <a:noFill/>
                  </a:rPr>
                  <a:t> </a:t>
                </a:r>
              </a:p>
            </p:txBody>
          </p:sp>
        </mc:Fallback>
      </mc:AlternateContent>
      <p:sp>
        <p:nvSpPr>
          <p:cNvPr id="4" name="Slide Number Placeholder 3">
            <a:extLst>
              <a:ext uri="{FF2B5EF4-FFF2-40B4-BE49-F238E27FC236}">
                <a16:creationId xmlns:a16="http://schemas.microsoft.com/office/drawing/2014/main" id="{2FFD0FAB-2FB3-4D41-B05B-288E25ECA099}"/>
              </a:ext>
            </a:extLst>
          </p:cNvPr>
          <p:cNvSpPr>
            <a:spLocks noGrp="1"/>
          </p:cNvSpPr>
          <p:nvPr>
            <p:ph type="sldNum" sz="quarter" idx="12"/>
          </p:nvPr>
        </p:nvSpPr>
        <p:spPr/>
        <p:txBody>
          <a:bodyPr/>
          <a:lstStyle/>
          <a:p>
            <a:fld id="{B606BA45-D5F6-D346-88B4-B517E36C99C0}" type="slidenum">
              <a:rPr lang="en-NL" smtClean="0"/>
              <a:t>5</a:t>
            </a:fld>
            <a:endParaRPr lang="en-NL"/>
          </a:p>
        </p:txBody>
      </p:sp>
      <p:sp>
        <p:nvSpPr>
          <p:cNvPr id="5" name="TextBox 4">
            <a:extLst>
              <a:ext uri="{FF2B5EF4-FFF2-40B4-BE49-F238E27FC236}">
                <a16:creationId xmlns:a16="http://schemas.microsoft.com/office/drawing/2014/main" id="{C583DB90-DB12-9045-8C46-BCDAF0976BD7}"/>
              </a:ext>
            </a:extLst>
          </p:cNvPr>
          <p:cNvSpPr txBox="1"/>
          <p:nvPr/>
        </p:nvSpPr>
        <p:spPr>
          <a:xfrm>
            <a:off x="8194876" y="2382006"/>
            <a:ext cx="3274671" cy="2862322"/>
          </a:xfrm>
          <a:prstGeom prst="rect">
            <a:avLst/>
          </a:prstGeom>
          <a:noFill/>
        </p:spPr>
        <p:txBody>
          <a:bodyPr wrap="square" rtlCol="0">
            <a:spAutoFit/>
          </a:bodyPr>
          <a:lstStyle/>
          <a:p>
            <a:pPr marL="285750" indent="-285750">
              <a:buFont typeface="Arial" panose="020B0604020202020204" pitchFamily="34" charset="0"/>
              <a:buChar char="•"/>
            </a:pPr>
            <a:r>
              <a:rPr lang="en-NL" dirty="0"/>
              <a:t>Fuel Depletion – gravity begins to dominate</a:t>
            </a:r>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r>
              <a:rPr lang="en-NL" dirty="0"/>
              <a:t>Core contracts and heats up</a:t>
            </a:r>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r>
              <a:rPr lang="en-NL" dirty="0"/>
              <a:t>Core material begins fusion</a:t>
            </a:r>
          </a:p>
        </p:txBody>
      </p:sp>
    </p:spTree>
    <p:extLst>
      <p:ext uri="{BB962C8B-B14F-4D97-AF65-F5344CB8AC3E}">
        <p14:creationId xmlns:p14="http://schemas.microsoft.com/office/powerpoint/2010/main" val="14943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Low Mass Regime (&lt; 8 </a:t>
                </a:r>
                <a14:m>
                  <m:oMath xmlns:m="http://schemas.openxmlformats.org/officeDocument/2006/math">
                    <m:sSub>
                      <m:sSubPr>
                        <m:ctrlPr>
                          <a:rPr lang="en-US" sz="400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𝑀</m:t>
                        </m:r>
                      </m:e>
                      <m:sub>
                        <m:r>
                          <a:rPr lang="en-US" sz="4000" i="1" smtClean="0">
                            <a:solidFill>
                              <a:schemeClr val="bg1"/>
                            </a:solidFill>
                            <a:latin typeface="Cambria Math" panose="02040503050406030204" pitchFamily="18" charset="0"/>
                            <a:ea typeface="Cambria Math" panose="02040503050406030204" pitchFamily="18" charset="0"/>
                          </a:rPr>
                          <m:t>⊙</m:t>
                        </m:r>
                      </m:sub>
                    </m:sSub>
                  </m:oMath>
                </a14:m>
                <a:r>
                  <a:rPr lang="en-US" sz="4000" dirty="0">
                    <a:solidFill>
                      <a:schemeClr val="bg1"/>
                    </a:solidFill>
                    <a:ea typeface="Cambria" panose="02040503050406030204" pitchFamily="18" charset="0"/>
                  </a:rPr>
                  <a:t>)</a:t>
                </a:r>
                <a:endParaRPr lang="en-GB" sz="4000" dirty="0">
                  <a:solidFill>
                    <a:schemeClr val="bg1"/>
                  </a:solidFill>
                  <a:ea typeface="Cambria" panose="02040503050406030204" pitchFamily="18" charset="0"/>
                </a:endParaRPr>
              </a:p>
            </p:txBody>
          </p:sp>
        </mc:Choice>
        <mc:Fallback xmlns="">
          <p:sp>
            <p:nvSpPr>
              <p:cNvPr id="2" name="Title 1">
                <a:extLst>
                  <a:ext uri="{FF2B5EF4-FFF2-40B4-BE49-F238E27FC236}">
                    <a16:creationId xmlns:a16="http://schemas.microsoft.com/office/drawing/2014/main" id="{E21747EC-7A5A-4897-8F30-18413D2DAF38}"/>
                  </a:ext>
                </a:extLst>
              </p:cNvPr>
              <p:cNvSpPr>
                <a:spLocks noGrp="1" noRot="1" noChangeAspect="1" noMove="1" noResize="1" noEditPoints="1" noAdjustHandles="1" noChangeArrowheads="1" noChangeShapeType="1" noTextEdit="1"/>
              </p:cNvSpPr>
              <p:nvPr>
                <p:ph type="title"/>
              </p:nvPr>
            </p:nvSpPr>
            <p:spPr>
              <a:xfrm>
                <a:off x="0" y="-19664"/>
                <a:ext cx="12192000" cy="793102"/>
              </a:xfrm>
              <a:blipFill>
                <a:blip r:embed="rId3"/>
                <a:stretch>
                  <a:fillRect t="-11111" b="-23810"/>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97650C-3EA9-C643-A747-CA38347F9D45}"/>
                  </a:ext>
                </a:extLst>
              </p:cNvPr>
              <p:cNvSpPr txBox="1"/>
              <p:nvPr/>
            </p:nvSpPr>
            <p:spPr>
              <a:xfrm>
                <a:off x="419100" y="1244600"/>
                <a:ext cx="11341100" cy="5016758"/>
              </a:xfrm>
              <a:prstGeom prst="rect">
                <a:avLst/>
              </a:prstGeom>
              <a:noFill/>
            </p:spPr>
            <p:txBody>
              <a:bodyPr wrap="square" rtlCol="0">
                <a:spAutoFit/>
              </a:bodyPr>
              <a:lstStyle/>
              <a:p>
                <a:r>
                  <a:rPr lang="en-NL" sz="2000" dirty="0"/>
                  <a:t>Heisenberg’s Uncertainty Principle:</a:t>
                </a:r>
              </a:p>
              <a:p>
                <a:r>
                  <a:rPr lang="en-NL" dirty="0"/>
                  <a:t>	</a:t>
                </a:r>
              </a:p>
              <a:p>
                <a:r>
                  <a:rPr lang="en-NL" dirty="0"/>
                  <a:t>	</a:t>
                </a:r>
              </a:p>
              <a:p>
                <a:endParaRPr lang="en-NL" dirty="0"/>
              </a:p>
              <a:p>
                <a:endParaRPr lang="en-NL" dirty="0"/>
              </a:p>
              <a:p>
                <a:pPr marL="742950" lvl="1" indent="-285750">
                  <a:buFont typeface="Arial" panose="020B0604020202020204" pitchFamily="34" charset="0"/>
                  <a:buChar char="•"/>
                </a:pPr>
                <a:r>
                  <a:rPr lang="en-NL" dirty="0">
                    <a:solidFill>
                      <a:schemeClr val="tx1"/>
                    </a:solidFill>
                  </a:rPr>
                  <a:t>Space between</a:t>
                </a:r>
                <a14:m>
                  <m:oMath xmlns:m="http://schemas.openxmlformats.org/officeDocument/2006/math">
                    <m:sSup>
                      <m:sSupPr>
                        <m:ctrlPr>
                          <a:rPr lang="en-NL" i="1" dirty="0">
                            <a:latin typeface="Cambria Math" panose="02040503050406030204" pitchFamily="18" charset="0"/>
                          </a:rPr>
                        </m:ctrlPr>
                      </m:sSupPr>
                      <m:e>
                        <m:r>
                          <a:rPr lang="en-US" b="0" i="0" dirty="0" smtClean="0">
                            <a:latin typeface="Cambria Math" panose="02040503050406030204" pitchFamily="18" charset="0"/>
                          </a:rPr>
                          <m:t> </m:t>
                        </m:r>
                        <m:r>
                          <m:rPr>
                            <m:sty m:val="p"/>
                          </m:rPr>
                          <a:rPr lang="en-US" dirty="0">
                            <a:latin typeface="Cambria Math" panose="02040503050406030204" pitchFamily="18" charset="0"/>
                          </a:rPr>
                          <m:t>e</m:t>
                        </m:r>
                      </m:e>
                      <m:sup>
                        <m:r>
                          <a:rPr lang="en-US" i="1" dirty="0">
                            <a:latin typeface="Cambria Math" panose="02040503050406030204" pitchFamily="18" charset="0"/>
                          </a:rPr>
                          <m:t>−</m:t>
                        </m:r>
                      </m:sup>
                    </m:sSup>
                  </m:oMath>
                </a14:m>
                <a:r>
                  <a:rPr lang="en-NL" dirty="0">
                    <a:solidFill>
                      <a:schemeClr val="tx1"/>
                    </a:solidFill>
                  </a:rPr>
                  <a:t>decreases</a:t>
                </a:r>
              </a:p>
              <a:p>
                <a:pPr marL="742950" lvl="1" indent="-285750">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𝑝</m:t>
                    </m:r>
                  </m:oMath>
                </a14:m>
                <a:r>
                  <a:rPr lang="en-NL" dirty="0">
                    <a:solidFill>
                      <a:schemeClr val="tx1"/>
                    </a:solidFill>
                  </a:rPr>
                  <a:t> increases </a:t>
                </a:r>
                <a:r>
                  <a:rPr lang="en-NL" dirty="0">
                    <a:solidFill>
                      <a:schemeClr val="tx1"/>
                    </a:solidFill>
                    <a:sym typeface="Wingdings" pitchFamily="2" charset="2"/>
                  </a:rPr>
                  <a:t></a:t>
                </a:r>
                <a14:m>
                  <m:oMath xmlns:m="http://schemas.openxmlformats.org/officeDocument/2006/math">
                    <m:r>
                      <a:rPr lang="en-US" b="0" i="0" smtClean="0">
                        <a:solidFill>
                          <a:schemeClr val="tx1"/>
                        </a:solidFill>
                        <a:latin typeface="Cambria Math" panose="02040503050406030204" pitchFamily="18" charset="0"/>
                      </a:rPr>
                      <m:t> </m:t>
                    </m:r>
                    <m:sSub>
                      <m:sSubPr>
                        <m:ctrlPr>
                          <a:rPr lang="en-NL"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m:rPr>
                            <m:sty m:val="p"/>
                          </m:rPr>
                          <a:rPr lang="en-US" b="0" i="0" smtClean="0">
                            <a:solidFill>
                              <a:schemeClr val="tx1"/>
                            </a:solidFill>
                            <a:latin typeface="Cambria Math" panose="02040503050406030204" pitchFamily="18" charset="0"/>
                          </a:rPr>
                          <m:t>F</m:t>
                        </m:r>
                      </m:sub>
                    </m:sSub>
                  </m:oMath>
                </a14:m>
                <a:r>
                  <a:rPr lang="en-NL" dirty="0">
                    <a:solidFill>
                      <a:schemeClr val="tx1"/>
                    </a:solidFill>
                  </a:rPr>
                  <a:t> </a:t>
                </a:r>
                <a14:m>
                  <m:oMath xmlns:m="http://schemas.openxmlformats.org/officeDocument/2006/math">
                    <m:r>
                      <m:rPr>
                        <m:sty m:val="p"/>
                      </m:rPr>
                      <a:rPr lang="en-US" i="0">
                        <a:solidFill>
                          <a:schemeClr val="tx1"/>
                        </a:solidFill>
                        <a:latin typeface="Cambria Math" panose="02040503050406030204" pitchFamily="18" charset="0"/>
                      </a:rPr>
                      <m:t>increases</m:t>
                    </m:r>
                  </m:oMath>
                </a14:m>
                <a:endParaRPr lang="en-NL" dirty="0">
                  <a:solidFill>
                    <a:schemeClr val="tx1"/>
                  </a:solidFill>
                </a:endParaRPr>
              </a:p>
              <a:p>
                <a:pPr marL="742950" lvl="1" indent="-285750">
                  <a:buFont typeface="Arial" panose="020B0604020202020204" pitchFamily="34" charset="0"/>
                  <a:buChar char="•"/>
                </a:pPr>
                <a14:m>
                  <m:oMath xmlns:m="http://schemas.openxmlformats.org/officeDocument/2006/math">
                    <m:sSup>
                      <m:sSupPr>
                        <m:ctrlPr>
                          <a:rPr lang="en-NL" i="1" dirty="0">
                            <a:latin typeface="Cambria Math" panose="02040503050406030204" pitchFamily="18" charset="0"/>
                          </a:rPr>
                        </m:ctrlPr>
                      </m:sSupPr>
                      <m:e>
                        <m:r>
                          <m:rPr>
                            <m:sty m:val="p"/>
                          </m:rPr>
                          <a:rPr lang="en-US" dirty="0">
                            <a:latin typeface="Cambria Math" panose="02040503050406030204" pitchFamily="18" charset="0"/>
                          </a:rPr>
                          <m:t>e</m:t>
                        </m:r>
                      </m:e>
                      <m:sup>
                        <m:r>
                          <a:rPr lang="en-US" i="1" dirty="0">
                            <a:latin typeface="Cambria Math" panose="02040503050406030204" pitchFamily="18" charset="0"/>
                          </a:rPr>
                          <m:t>−</m:t>
                        </m:r>
                      </m:sup>
                    </m:sSup>
                  </m:oMath>
                </a14:m>
                <a:r>
                  <a:rPr lang="en-NL" dirty="0">
                    <a:solidFill>
                      <a:schemeClr val="tx1"/>
                    </a:solidFill>
                  </a:rPr>
                  <a:t> become degenerate, i.e.,</a:t>
                </a:r>
              </a:p>
              <a:p>
                <a:pPr lvl="1"/>
                <a:endParaRPr lang="en-NL" dirty="0"/>
              </a:p>
              <a:p>
                <a:pPr marL="742950" lvl="1" indent="-285750">
                  <a:buFont typeface="Arial" panose="020B0604020202020204" pitchFamily="34" charset="0"/>
                  <a:buChar char="•"/>
                </a:pPr>
                <a:endParaRPr lang="en-NL" dirty="0"/>
              </a:p>
              <a:p>
                <a:endParaRPr lang="en-NL" dirty="0"/>
              </a:p>
              <a:p>
                <a:endParaRPr lang="en-NL" dirty="0"/>
              </a:p>
              <a:p>
                <a:r>
                  <a:rPr lang="en-NL" sz="2000" dirty="0"/>
                  <a:t>Pauli’s Exclusion Principle:</a:t>
                </a:r>
              </a:p>
              <a:p>
                <a:endParaRPr lang="en-NL" sz="1000" dirty="0"/>
              </a:p>
              <a:p>
                <a:pPr marL="742950" lvl="1" indent="-285750">
                  <a:buFont typeface="Arial" panose="020B0604020202020204" pitchFamily="34" charset="0"/>
                  <a:buChar char="•"/>
                </a:pPr>
                <a:r>
                  <a:rPr lang="en-NL" dirty="0"/>
                  <a:t>No two fermions can exist in the same state. </a:t>
                </a:r>
              </a:p>
              <a:p>
                <a:pPr marL="742950" lvl="1" indent="-285750">
                  <a:buFont typeface="Arial" panose="020B0604020202020204" pitchFamily="34" charset="0"/>
                  <a:buChar char="•"/>
                </a:pPr>
                <a:r>
                  <a:rPr lang="en-NL" dirty="0"/>
                  <a:t>Electron degeneracy pressure</a:t>
                </a:r>
              </a:p>
              <a:p>
                <a:endParaRPr lang="en-NL" dirty="0"/>
              </a:p>
              <a:p>
                <a:r>
                  <a:rPr lang="en-NL" dirty="0"/>
                  <a:t>	</a:t>
                </a:r>
              </a:p>
            </p:txBody>
          </p:sp>
        </mc:Choice>
        <mc:Fallback xmlns="">
          <p:sp>
            <p:nvSpPr>
              <p:cNvPr id="3" name="TextBox 2">
                <a:extLst>
                  <a:ext uri="{FF2B5EF4-FFF2-40B4-BE49-F238E27FC236}">
                    <a16:creationId xmlns:a16="http://schemas.microsoft.com/office/drawing/2014/main" id="{7797650C-3EA9-C643-A747-CA38347F9D45}"/>
                  </a:ext>
                </a:extLst>
              </p:cNvPr>
              <p:cNvSpPr txBox="1">
                <a:spLocks noRot="1" noChangeAspect="1" noMove="1" noResize="1" noEditPoints="1" noAdjustHandles="1" noChangeArrowheads="1" noChangeShapeType="1" noTextEdit="1"/>
              </p:cNvSpPr>
              <p:nvPr/>
            </p:nvSpPr>
            <p:spPr>
              <a:xfrm>
                <a:off x="419100" y="1244600"/>
                <a:ext cx="11341100" cy="5016758"/>
              </a:xfrm>
              <a:prstGeom prst="rect">
                <a:avLst/>
              </a:prstGeom>
              <a:blipFill>
                <a:blip r:embed="rId4"/>
                <a:stretch>
                  <a:fillRect l="-672" t="-505"/>
                </a:stretch>
              </a:blipFill>
            </p:spPr>
            <p:txBody>
              <a:bodyPr/>
              <a:lstStyle/>
              <a:p>
                <a:r>
                  <a:rPr lang="en-NL">
                    <a:noFill/>
                  </a:rPr>
                  <a:t> </a:t>
                </a:r>
              </a:p>
            </p:txBody>
          </p:sp>
        </mc:Fallback>
      </mc:AlternateContent>
      <p:pic>
        <p:nvPicPr>
          <p:cNvPr id="4" name="Picture 3">
            <a:extLst>
              <a:ext uri="{FF2B5EF4-FFF2-40B4-BE49-F238E27FC236}">
                <a16:creationId xmlns:a16="http://schemas.microsoft.com/office/drawing/2014/main" id="{7F100A24-E3D3-D749-93BA-24BA73BAF120}"/>
              </a:ext>
            </a:extLst>
          </p:cNvPr>
          <p:cNvPicPr>
            <a:picLocks noChangeAspect="1"/>
          </p:cNvPicPr>
          <p:nvPr/>
        </p:nvPicPr>
        <p:blipFill>
          <a:blip r:embed="rId5"/>
          <a:stretch>
            <a:fillRect/>
          </a:stretch>
        </p:blipFill>
        <p:spPr>
          <a:xfrm>
            <a:off x="1370370" y="1750985"/>
            <a:ext cx="1622356" cy="707454"/>
          </a:xfrm>
          <a:prstGeom prst="rect">
            <a:avLst/>
          </a:prstGeom>
        </p:spPr>
      </p:pic>
      <p:sp>
        <p:nvSpPr>
          <p:cNvPr id="5" name="Rectangle 4">
            <a:extLst>
              <a:ext uri="{FF2B5EF4-FFF2-40B4-BE49-F238E27FC236}">
                <a16:creationId xmlns:a16="http://schemas.microsoft.com/office/drawing/2014/main" id="{58A55A8C-8187-1341-B6B1-21D79CFAFDB1}"/>
              </a:ext>
            </a:extLst>
          </p:cNvPr>
          <p:cNvSpPr/>
          <p:nvPr/>
        </p:nvSpPr>
        <p:spPr>
          <a:xfrm>
            <a:off x="9664702" y="1393106"/>
            <a:ext cx="1574799" cy="4240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8" name="Straight Connector 27">
            <a:extLst>
              <a:ext uri="{FF2B5EF4-FFF2-40B4-BE49-F238E27FC236}">
                <a16:creationId xmlns:a16="http://schemas.microsoft.com/office/drawing/2014/main" id="{EBFFAD69-5774-0944-BD57-76D282A5A0C0}"/>
              </a:ext>
            </a:extLst>
          </p:cNvPr>
          <p:cNvCxnSpPr>
            <a:cxnSpLocks/>
          </p:cNvCxnSpPr>
          <p:nvPr/>
        </p:nvCxnSpPr>
        <p:spPr>
          <a:xfrm>
            <a:off x="9664702" y="4787900"/>
            <a:ext cx="157479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FAAEDE78-F81C-E24F-8FA0-779507BCF67A}"/>
              </a:ext>
            </a:extLst>
          </p:cNvPr>
          <p:cNvCxnSpPr>
            <a:cxnSpLocks/>
          </p:cNvCxnSpPr>
          <p:nvPr/>
        </p:nvCxnSpPr>
        <p:spPr>
          <a:xfrm>
            <a:off x="9671054" y="3665922"/>
            <a:ext cx="1568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D2CA9C68-3147-0A49-8D93-6E032A3B3CF2}"/>
              </a:ext>
            </a:extLst>
          </p:cNvPr>
          <p:cNvCxnSpPr>
            <a:cxnSpLocks/>
          </p:cNvCxnSpPr>
          <p:nvPr/>
        </p:nvCxnSpPr>
        <p:spPr>
          <a:xfrm>
            <a:off x="9664702" y="1430747"/>
            <a:ext cx="157479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880804A2-9340-F142-81DF-FCAC1C550C4E}"/>
              </a:ext>
            </a:extLst>
          </p:cNvPr>
          <p:cNvCxnSpPr>
            <a:cxnSpLocks/>
          </p:cNvCxnSpPr>
          <p:nvPr/>
        </p:nvCxnSpPr>
        <p:spPr>
          <a:xfrm>
            <a:off x="9664702" y="2226903"/>
            <a:ext cx="1574799" cy="0"/>
          </a:xfrm>
          <a:prstGeom prst="line">
            <a:avLst/>
          </a:prstGeom>
        </p:spPr>
        <p:style>
          <a:lnRef idx="3">
            <a:schemeClr val="accent2"/>
          </a:lnRef>
          <a:fillRef idx="0">
            <a:schemeClr val="accent2"/>
          </a:fillRef>
          <a:effectRef idx="2">
            <a:schemeClr val="accent2"/>
          </a:effectRef>
          <a:fontRef idx="minor">
            <a:schemeClr val="tx1"/>
          </a:fontRef>
        </p:style>
      </p:cxnSp>
      <p:sp>
        <p:nvSpPr>
          <p:cNvPr id="33" name="Oval 32">
            <a:extLst>
              <a:ext uri="{FF2B5EF4-FFF2-40B4-BE49-F238E27FC236}">
                <a16:creationId xmlns:a16="http://schemas.microsoft.com/office/drawing/2014/main" id="{1EE01DD1-1614-914C-93B0-CAC68AFBD8BA}"/>
              </a:ext>
            </a:extLst>
          </p:cNvPr>
          <p:cNvSpPr/>
          <p:nvPr/>
        </p:nvSpPr>
        <p:spPr>
          <a:xfrm>
            <a:off x="9804400" y="186690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6B6FB535-1D4C-6A4B-BE7A-EF6FE5414DA7}"/>
              </a:ext>
            </a:extLst>
          </p:cNvPr>
          <p:cNvSpPr/>
          <p:nvPr/>
        </p:nvSpPr>
        <p:spPr>
          <a:xfrm>
            <a:off x="9804400" y="153980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37" name="Oval 36">
            <a:extLst>
              <a:ext uri="{FF2B5EF4-FFF2-40B4-BE49-F238E27FC236}">
                <a16:creationId xmlns:a16="http://schemas.microsoft.com/office/drawing/2014/main" id="{9654676F-F444-0A43-9576-BFEAD7472F49}"/>
              </a:ext>
            </a:extLst>
          </p:cNvPr>
          <p:cNvSpPr/>
          <p:nvPr/>
        </p:nvSpPr>
        <p:spPr>
          <a:xfrm>
            <a:off x="9804400" y="168692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39096BE-9432-444C-B9A4-1B40DE90F8EE}"/>
                  </a:ext>
                </a:extLst>
              </p:cNvPr>
              <p:cNvSpPr txBox="1"/>
              <p:nvPr/>
            </p:nvSpPr>
            <p:spPr>
              <a:xfrm>
                <a:off x="9131300" y="4619520"/>
                <a:ext cx="558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L"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oMath>
                  </m:oMathPara>
                </a14:m>
                <a:endParaRPr lang="en-NL" dirty="0"/>
              </a:p>
            </p:txBody>
          </p:sp>
        </mc:Choice>
        <mc:Fallback xmlns="">
          <p:sp>
            <p:nvSpPr>
              <p:cNvPr id="35" name="TextBox 34">
                <a:extLst>
                  <a:ext uri="{FF2B5EF4-FFF2-40B4-BE49-F238E27FC236}">
                    <a16:creationId xmlns:a16="http://schemas.microsoft.com/office/drawing/2014/main" id="{539096BE-9432-444C-B9A4-1B40DE90F8EE}"/>
                  </a:ext>
                </a:extLst>
              </p:cNvPr>
              <p:cNvSpPr txBox="1">
                <a:spLocks noRot="1" noChangeAspect="1" noMove="1" noResize="1" noEditPoints="1" noAdjustHandles="1" noChangeArrowheads="1" noChangeShapeType="1" noTextEdit="1"/>
              </p:cNvSpPr>
              <p:nvPr/>
            </p:nvSpPr>
            <p:spPr>
              <a:xfrm>
                <a:off x="9131300" y="4619520"/>
                <a:ext cx="558802" cy="369332"/>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2A26FB-7D14-C140-A362-5EAD1CCA6CC5}"/>
                  </a:ext>
                </a:extLst>
              </p:cNvPr>
              <p:cNvSpPr txBox="1"/>
              <p:nvPr/>
            </p:nvSpPr>
            <p:spPr>
              <a:xfrm>
                <a:off x="9131300" y="3513522"/>
                <a:ext cx="558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L"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m:oMathPara>
                </a14:m>
                <a:endParaRPr lang="en-NL" dirty="0"/>
              </a:p>
            </p:txBody>
          </p:sp>
        </mc:Choice>
        <mc:Fallback xmlns="">
          <p:sp>
            <p:nvSpPr>
              <p:cNvPr id="40" name="TextBox 39">
                <a:extLst>
                  <a:ext uri="{FF2B5EF4-FFF2-40B4-BE49-F238E27FC236}">
                    <a16:creationId xmlns:a16="http://schemas.microsoft.com/office/drawing/2014/main" id="{A12A26FB-7D14-C140-A362-5EAD1CCA6CC5}"/>
                  </a:ext>
                </a:extLst>
              </p:cNvPr>
              <p:cNvSpPr txBox="1">
                <a:spLocks noRot="1" noChangeAspect="1" noMove="1" noResize="1" noEditPoints="1" noAdjustHandles="1" noChangeArrowheads="1" noChangeShapeType="1" noTextEdit="1"/>
              </p:cNvSpPr>
              <p:nvPr/>
            </p:nvSpPr>
            <p:spPr>
              <a:xfrm>
                <a:off x="9131300" y="3513522"/>
                <a:ext cx="558802" cy="369332"/>
              </a:xfrm>
              <a:prstGeom prst="rect">
                <a:avLst/>
              </a:prstGeom>
              <a:blipFill>
                <a:blip r:embed="rId7"/>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3D81389-C963-4844-8B42-CB9FEBC93852}"/>
                  </a:ext>
                </a:extLst>
              </p:cNvPr>
              <p:cNvSpPr txBox="1"/>
              <p:nvPr/>
            </p:nvSpPr>
            <p:spPr>
              <a:xfrm>
                <a:off x="9131300" y="2058523"/>
                <a:ext cx="558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L"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3</m:t>
                          </m:r>
                        </m:sub>
                      </m:sSub>
                    </m:oMath>
                  </m:oMathPara>
                </a14:m>
                <a:endParaRPr lang="en-NL" dirty="0"/>
              </a:p>
            </p:txBody>
          </p:sp>
        </mc:Choice>
        <mc:Fallback xmlns="">
          <p:sp>
            <p:nvSpPr>
              <p:cNvPr id="41" name="TextBox 40">
                <a:extLst>
                  <a:ext uri="{FF2B5EF4-FFF2-40B4-BE49-F238E27FC236}">
                    <a16:creationId xmlns:a16="http://schemas.microsoft.com/office/drawing/2014/main" id="{13D81389-C963-4844-8B42-CB9FEBC93852}"/>
                  </a:ext>
                </a:extLst>
              </p:cNvPr>
              <p:cNvSpPr txBox="1">
                <a:spLocks noRot="1" noChangeAspect="1" noMove="1" noResize="1" noEditPoints="1" noAdjustHandles="1" noChangeArrowheads="1" noChangeShapeType="1" noTextEdit="1"/>
              </p:cNvSpPr>
              <p:nvPr/>
            </p:nvSpPr>
            <p:spPr>
              <a:xfrm>
                <a:off x="9131300" y="2058523"/>
                <a:ext cx="558802" cy="369332"/>
              </a:xfrm>
              <a:prstGeom prst="rect">
                <a:avLst/>
              </a:prstGeom>
              <a:blipFill>
                <a:blip r:embed="rId8"/>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58AD8F8-F13F-5545-857A-3CAF81DDA9CC}"/>
                  </a:ext>
                </a:extLst>
              </p:cNvPr>
              <p:cNvSpPr txBox="1"/>
              <p:nvPr/>
            </p:nvSpPr>
            <p:spPr>
              <a:xfrm>
                <a:off x="9131300" y="1246081"/>
                <a:ext cx="558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L"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F</m:t>
                          </m:r>
                        </m:sub>
                      </m:sSub>
                    </m:oMath>
                  </m:oMathPara>
                </a14:m>
                <a:endParaRPr lang="en-NL" dirty="0"/>
              </a:p>
            </p:txBody>
          </p:sp>
        </mc:Choice>
        <mc:Fallback xmlns="">
          <p:sp>
            <p:nvSpPr>
              <p:cNvPr id="42" name="TextBox 41">
                <a:extLst>
                  <a:ext uri="{FF2B5EF4-FFF2-40B4-BE49-F238E27FC236}">
                    <a16:creationId xmlns:a16="http://schemas.microsoft.com/office/drawing/2014/main" id="{B58AD8F8-F13F-5545-857A-3CAF81DDA9CC}"/>
                  </a:ext>
                </a:extLst>
              </p:cNvPr>
              <p:cNvSpPr txBox="1">
                <a:spLocks noRot="1" noChangeAspect="1" noMove="1" noResize="1" noEditPoints="1" noAdjustHandles="1" noChangeArrowheads="1" noChangeShapeType="1" noTextEdit="1"/>
              </p:cNvSpPr>
              <p:nvPr/>
            </p:nvSpPr>
            <p:spPr>
              <a:xfrm>
                <a:off x="9131300" y="1246081"/>
                <a:ext cx="558802" cy="369332"/>
              </a:xfrm>
              <a:prstGeom prst="rect">
                <a:avLst/>
              </a:prstGeom>
              <a:blipFill>
                <a:blip r:embed="rId9"/>
                <a:stretch>
                  <a:fillRect/>
                </a:stretch>
              </a:blipFill>
            </p:spPr>
            <p:txBody>
              <a:bodyPr/>
              <a:lstStyle/>
              <a:p>
                <a:r>
                  <a:rPr lang="en-NL">
                    <a:noFill/>
                  </a:rPr>
                  <a:t> </a:t>
                </a:r>
              </a:p>
            </p:txBody>
          </p:sp>
        </mc:Fallback>
      </mc:AlternateContent>
      <p:sp>
        <p:nvSpPr>
          <p:cNvPr id="43" name="Oval 42">
            <a:extLst>
              <a:ext uri="{FF2B5EF4-FFF2-40B4-BE49-F238E27FC236}">
                <a16:creationId xmlns:a16="http://schemas.microsoft.com/office/drawing/2014/main" id="{814F4091-EC5C-8F49-80D8-738A17C9B2B6}"/>
              </a:ext>
            </a:extLst>
          </p:cNvPr>
          <p:cNvSpPr/>
          <p:nvPr/>
        </p:nvSpPr>
        <p:spPr>
          <a:xfrm flipH="1">
            <a:off x="10001896" y="4693975"/>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sp>
        <p:nvSpPr>
          <p:cNvPr id="44" name="Oval 43">
            <a:extLst>
              <a:ext uri="{FF2B5EF4-FFF2-40B4-BE49-F238E27FC236}">
                <a16:creationId xmlns:a16="http://schemas.microsoft.com/office/drawing/2014/main" id="{901D7957-38D7-E54C-9DC9-C6C552DC9057}"/>
              </a:ext>
            </a:extLst>
          </p:cNvPr>
          <p:cNvSpPr/>
          <p:nvPr/>
        </p:nvSpPr>
        <p:spPr>
          <a:xfrm flipH="1">
            <a:off x="10714995" y="4693975"/>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sp>
        <p:nvSpPr>
          <p:cNvPr id="47" name="Oval 46">
            <a:extLst>
              <a:ext uri="{FF2B5EF4-FFF2-40B4-BE49-F238E27FC236}">
                <a16:creationId xmlns:a16="http://schemas.microsoft.com/office/drawing/2014/main" id="{16045BED-6A4C-504F-A5E3-09035A1A25B8}"/>
              </a:ext>
            </a:extLst>
          </p:cNvPr>
          <p:cNvSpPr/>
          <p:nvPr/>
        </p:nvSpPr>
        <p:spPr>
          <a:xfrm flipH="1">
            <a:off x="10001896" y="3550813"/>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sp>
        <p:nvSpPr>
          <p:cNvPr id="48" name="Oval 47">
            <a:extLst>
              <a:ext uri="{FF2B5EF4-FFF2-40B4-BE49-F238E27FC236}">
                <a16:creationId xmlns:a16="http://schemas.microsoft.com/office/drawing/2014/main" id="{9F9BA8FC-E87B-C847-B25A-00EA08C259D6}"/>
              </a:ext>
            </a:extLst>
          </p:cNvPr>
          <p:cNvSpPr/>
          <p:nvPr/>
        </p:nvSpPr>
        <p:spPr>
          <a:xfrm flipH="1">
            <a:off x="10714995" y="3550813"/>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sp>
        <p:nvSpPr>
          <p:cNvPr id="49" name="Oval 48">
            <a:extLst>
              <a:ext uri="{FF2B5EF4-FFF2-40B4-BE49-F238E27FC236}">
                <a16:creationId xmlns:a16="http://schemas.microsoft.com/office/drawing/2014/main" id="{19AD325A-A6B9-854A-8377-CDCB4A10BB72}"/>
              </a:ext>
            </a:extLst>
          </p:cNvPr>
          <p:cNvSpPr/>
          <p:nvPr/>
        </p:nvSpPr>
        <p:spPr>
          <a:xfrm flipH="1">
            <a:off x="10001896" y="2132978"/>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sp>
        <p:nvSpPr>
          <p:cNvPr id="50" name="Oval 49">
            <a:extLst>
              <a:ext uri="{FF2B5EF4-FFF2-40B4-BE49-F238E27FC236}">
                <a16:creationId xmlns:a16="http://schemas.microsoft.com/office/drawing/2014/main" id="{46B04CC4-C500-7340-821C-B0B4CEF8A276}"/>
              </a:ext>
            </a:extLst>
          </p:cNvPr>
          <p:cNvSpPr/>
          <p:nvPr/>
        </p:nvSpPr>
        <p:spPr>
          <a:xfrm flipH="1">
            <a:off x="10714995" y="2132978"/>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cxnSp>
        <p:nvCxnSpPr>
          <p:cNvPr id="56" name="Straight Arrow Connector 55">
            <a:extLst>
              <a:ext uri="{FF2B5EF4-FFF2-40B4-BE49-F238E27FC236}">
                <a16:creationId xmlns:a16="http://schemas.microsoft.com/office/drawing/2014/main" id="{F12D942B-5622-8944-A96E-E7EEB39404D9}"/>
              </a:ext>
            </a:extLst>
          </p:cNvPr>
          <p:cNvCxnSpPr>
            <a:cxnSpLocks/>
          </p:cNvCxnSpPr>
          <p:nvPr/>
        </p:nvCxnSpPr>
        <p:spPr>
          <a:xfrm>
            <a:off x="10812148" y="2338722"/>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8" name="Straight Arrow Connector 57">
            <a:extLst>
              <a:ext uri="{FF2B5EF4-FFF2-40B4-BE49-F238E27FC236}">
                <a16:creationId xmlns:a16="http://schemas.microsoft.com/office/drawing/2014/main" id="{E5D1DC2F-9BCA-1D4C-BB7D-73467F6557A8}"/>
              </a:ext>
            </a:extLst>
          </p:cNvPr>
          <p:cNvCxnSpPr>
            <a:cxnSpLocks/>
          </p:cNvCxnSpPr>
          <p:nvPr/>
        </p:nvCxnSpPr>
        <p:spPr>
          <a:xfrm flipV="1">
            <a:off x="10099049" y="1847203"/>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9" name="Straight Arrow Connector 58">
            <a:extLst>
              <a:ext uri="{FF2B5EF4-FFF2-40B4-BE49-F238E27FC236}">
                <a16:creationId xmlns:a16="http://schemas.microsoft.com/office/drawing/2014/main" id="{AE74C70C-C815-594A-B00C-179245D93DA3}"/>
              </a:ext>
            </a:extLst>
          </p:cNvPr>
          <p:cNvCxnSpPr>
            <a:cxnSpLocks/>
          </p:cNvCxnSpPr>
          <p:nvPr/>
        </p:nvCxnSpPr>
        <p:spPr>
          <a:xfrm>
            <a:off x="10812148" y="3771236"/>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0" name="Straight Arrow Connector 59">
            <a:extLst>
              <a:ext uri="{FF2B5EF4-FFF2-40B4-BE49-F238E27FC236}">
                <a16:creationId xmlns:a16="http://schemas.microsoft.com/office/drawing/2014/main" id="{32A9F944-9B6F-4A45-A8CE-1F14F23C565C}"/>
              </a:ext>
            </a:extLst>
          </p:cNvPr>
          <p:cNvCxnSpPr>
            <a:cxnSpLocks/>
          </p:cNvCxnSpPr>
          <p:nvPr/>
        </p:nvCxnSpPr>
        <p:spPr>
          <a:xfrm flipV="1">
            <a:off x="10086993" y="3265038"/>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1" name="Straight Arrow Connector 60">
            <a:extLst>
              <a:ext uri="{FF2B5EF4-FFF2-40B4-BE49-F238E27FC236}">
                <a16:creationId xmlns:a16="http://schemas.microsoft.com/office/drawing/2014/main" id="{3A54F09F-23E0-0149-A878-AC00DE39B8EE}"/>
              </a:ext>
            </a:extLst>
          </p:cNvPr>
          <p:cNvCxnSpPr>
            <a:cxnSpLocks/>
          </p:cNvCxnSpPr>
          <p:nvPr/>
        </p:nvCxnSpPr>
        <p:spPr>
          <a:xfrm>
            <a:off x="10803896" y="4916006"/>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2" name="Straight Arrow Connector 61">
            <a:extLst>
              <a:ext uri="{FF2B5EF4-FFF2-40B4-BE49-F238E27FC236}">
                <a16:creationId xmlns:a16="http://schemas.microsoft.com/office/drawing/2014/main" id="{DE13929B-A5BE-444D-82CD-C6097CF495E0}"/>
              </a:ext>
            </a:extLst>
          </p:cNvPr>
          <p:cNvCxnSpPr>
            <a:cxnSpLocks/>
          </p:cNvCxnSpPr>
          <p:nvPr/>
        </p:nvCxnSpPr>
        <p:spPr>
          <a:xfrm flipV="1">
            <a:off x="10090797" y="4407287"/>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63" name="Picture 62">
            <a:extLst>
              <a:ext uri="{FF2B5EF4-FFF2-40B4-BE49-F238E27FC236}">
                <a16:creationId xmlns:a16="http://schemas.microsoft.com/office/drawing/2014/main" id="{1F1429A5-9114-9341-AA5D-333A9389A974}"/>
              </a:ext>
            </a:extLst>
          </p:cNvPr>
          <p:cNvPicPr>
            <a:picLocks noChangeAspect="1"/>
          </p:cNvPicPr>
          <p:nvPr/>
        </p:nvPicPr>
        <p:blipFill rotWithShape="1">
          <a:blip r:embed="rId5"/>
          <a:srcRect l="33056" t="20805" r="43217"/>
          <a:stretch/>
        </p:blipFill>
        <p:spPr>
          <a:xfrm>
            <a:off x="10312402" y="5651951"/>
            <a:ext cx="355604" cy="517567"/>
          </a:xfrm>
          <a:prstGeom prst="rect">
            <a:avLst/>
          </a:prstGeom>
        </p:spPr>
      </p:pic>
      <p:sp>
        <p:nvSpPr>
          <p:cNvPr id="64" name="Rectangle 63">
            <a:extLst>
              <a:ext uri="{FF2B5EF4-FFF2-40B4-BE49-F238E27FC236}">
                <a16:creationId xmlns:a16="http://schemas.microsoft.com/office/drawing/2014/main" id="{AB093EEE-6110-8843-AE21-3AD1E9ADE687}"/>
              </a:ext>
            </a:extLst>
          </p:cNvPr>
          <p:cNvSpPr/>
          <p:nvPr/>
        </p:nvSpPr>
        <p:spPr>
          <a:xfrm>
            <a:off x="6844664" y="1393106"/>
            <a:ext cx="2044700" cy="4240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5" name="Straight Connector 64">
            <a:extLst>
              <a:ext uri="{FF2B5EF4-FFF2-40B4-BE49-F238E27FC236}">
                <a16:creationId xmlns:a16="http://schemas.microsoft.com/office/drawing/2014/main" id="{3D06721B-884D-D648-AE0D-0BA8B7850E12}"/>
              </a:ext>
            </a:extLst>
          </p:cNvPr>
          <p:cNvCxnSpPr>
            <a:cxnSpLocks/>
          </p:cNvCxnSpPr>
          <p:nvPr/>
        </p:nvCxnSpPr>
        <p:spPr>
          <a:xfrm>
            <a:off x="6844664" y="5016500"/>
            <a:ext cx="20447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D2E09265-02AB-F744-AF30-291959929A82}"/>
              </a:ext>
            </a:extLst>
          </p:cNvPr>
          <p:cNvCxnSpPr>
            <a:cxnSpLocks/>
          </p:cNvCxnSpPr>
          <p:nvPr/>
        </p:nvCxnSpPr>
        <p:spPr>
          <a:xfrm>
            <a:off x="6851016" y="4199322"/>
            <a:ext cx="20447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a16="http://schemas.microsoft.com/office/drawing/2014/main" id="{B31912E3-3674-ED45-A96B-00017294840E}"/>
              </a:ext>
            </a:extLst>
          </p:cNvPr>
          <p:cNvCxnSpPr>
            <a:cxnSpLocks/>
          </p:cNvCxnSpPr>
          <p:nvPr/>
        </p:nvCxnSpPr>
        <p:spPr>
          <a:xfrm>
            <a:off x="6844664" y="1430747"/>
            <a:ext cx="20447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a16="http://schemas.microsoft.com/office/drawing/2014/main" id="{81D5E300-1F35-B74A-ADD5-BBDDA0DCEBCD}"/>
              </a:ext>
            </a:extLst>
          </p:cNvPr>
          <p:cNvCxnSpPr>
            <a:cxnSpLocks/>
          </p:cNvCxnSpPr>
          <p:nvPr/>
        </p:nvCxnSpPr>
        <p:spPr>
          <a:xfrm>
            <a:off x="6844664" y="3014303"/>
            <a:ext cx="2044700" cy="0"/>
          </a:xfrm>
          <a:prstGeom prst="line">
            <a:avLst/>
          </a:prstGeom>
        </p:spPr>
        <p:style>
          <a:lnRef idx="3">
            <a:schemeClr val="accent2"/>
          </a:lnRef>
          <a:fillRef idx="0">
            <a:schemeClr val="accent2"/>
          </a:fillRef>
          <a:effectRef idx="2">
            <a:schemeClr val="accent2"/>
          </a:effectRef>
          <a:fontRef idx="minor">
            <a:schemeClr val="tx1"/>
          </a:fontRef>
        </p:style>
      </p:cxnSp>
      <p:sp>
        <p:nvSpPr>
          <p:cNvPr id="69" name="Oval 68">
            <a:extLst>
              <a:ext uri="{FF2B5EF4-FFF2-40B4-BE49-F238E27FC236}">
                <a16:creationId xmlns:a16="http://schemas.microsoft.com/office/drawing/2014/main" id="{C639A687-EAFB-FD44-9931-F93C0B22BC3F}"/>
              </a:ext>
            </a:extLst>
          </p:cNvPr>
          <p:cNvSpPr/>
          <p:nvPr/>
        </p:nvSpPr>
        <p:spPr>
          <a:xfrm>
            <a:off x="6984362" y="265430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70" name="Oval 69">
            <a:extLst>
              <a:ext uri="{FF2B5EF4-FFF2-40B4-BE49-F238E27FC236}">
                <a16:creationId xmlns:a16="http://schemas.microsoft.com/office/drawing/2014/main" id="{D4EF7A3C-019F-404E-99EC-1F4532BF6EE3}"/>
              </a:ext>
            </a:extLst>
          </p:cNvPr>
          <p:cNvSpPr/>
          <p:nvPr/>
        </p:nvSpPr>
        <p:spPr>
          <a:xfrm>
            <a:off x="6984362" y="232720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71" name="Oval 70">
            <a:extLst>
              <a:ext uri="{FF2B5EF4-FFF2-40B4-BE49-F238E27FC236}">
                <a16:creationId xmlns:a16="http://schemas.microsoft.com/office/drawing/2014/main" id="{09DA08FA-C1CA-A64E-B8CC-783A454A18BF}"/>
              </a:ext>
            </a:extLst>
          </p:cNvPr>
          <p:cNvSpPr/>
          <p:nvPr/>
        </p:nvSpPr>
        <p:spPr>
          <a:xfrm>
            <a:off x="6984362" y="247432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A22B336-EFEA-4240-90E3-535329B26DC4}"/>
                  </a:ext>
                </a:extLst>
              </p:cNvPr>
              <p:cNvSpPr txBox="1"/>
              <p:nvPr/>
            </p:nvSpPr>
            <p:spPr>
              <a:xfrm>
                <a:off x="6311262" y="4848121"/>
                <a:ext cx="558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L"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oMath>
                  </m:oMathPara>
                </a14:m>
                <a:endParaRPr lang="en-NL" dirty="0"/>
              </a:p>
            </p:txBody>
          </p:sp>
        </mc:Choice>
        <mc:Fallback xmlns="">
          <p:sp>
            <p:nvSpPr>
              <p:cNvPr id="72" name="TextBox 71">
                <a:extLst>
                  <a:ext uri="{FF2B5EF4-FFF2-40B4-BE49-F238E27FC236}">
                    <a16:creationId xmlns:a16="http://schemas.microsoft.com/office/drawing/2014/main" id="{5A22B336-EFEA-4240-90E3-535329B26DC4}"/>
                  </a:ext>
                </a:extLst>
              </p:cNvPr>
              <p:cNvSpPr txBox="1">
                <a:spLocks noRot="1" noChangeAspect="1" noMove="1" noResize="1" noEditPoints="1" noAdjustHandles="1" noChangeArrowheads="1" noChangeShapeType="1" noTextEdit="1"/>
              </p:cNvSpPr>
              <p:nvPr/>
            </p:nvSpPr>
            <p:spPr>
              <a:xfrm>
                <a:off x="6311262" y="4848121"/>
                <a:ext cx="558802" cy="369332"/>
              </a:xfrm>
              <a:prstGeom prst="rect">
                <a:avLst/>
              </a:prstGeom>
              <a:blipFill>
                <a:blip r:embed="rId10"/>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0C50EC6-CD2C-BE4A-AED5-46E8015801D0}"/>
                  </a:ext>
                </a:extLst>
              </p:cNvPr>
              <p:cNvSpPr txBox="1"/>
              <p:nvPr/>
            </p:nvSpPr>
            <p:spPr>
              <a:xfrm>
                <a:off x="6311262" y="4014656"/>
                <a:ext cx="558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L"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m:oMathPara>
                </a14:m>
                <a:endParaRPr lang="en-NL" dirty="0"/>
              </a:p>
            </p:txBody>
          </p:sp>
        </mc:Choice>
        <mc:Fallback xmlns="">
          <p:sp>
            <p:nvSpPr>
              <p:cNvPr id="73" name="TextBox 72">
                <a:extLst>
                  <a:ext uri="{FF2B5EF4-FFF2-40B4-BE49-F238E27FC236}">
                    <a16:creationId xmlns:a16="http://schemas.microsoft.com/office/drawing/2014/main" id="{70C50EC6-CD2C-BE4A-AED5-46E8015801D0}"/>
                  </a:ext>
                </a:extLst>
              </p:cNvPr>
              <p:cNvSpPr txBox="1">
                <a:spLocks noRot="1" noChangeAspect="1" noMove="1" noResize="1" noEditPoints="1" noAdjustHandles="1" noChangeArrowheads="1" noChangeShapeType="1" noTextEdit="1"/>
              </p:cNvSpPr>
              <p:nvPr/>
            </p:nvSpPr>
            <p:spPr>
              <a:xfrm>
                <a:off x="6311262" y="4014656"/>
                <a:ext cx="558802" cy="369332"/>
              </a:xfrm>
              <a:prstGeom prst="rect">
                <a:avLst/>
              </a:prstGeom>
              <a:blipFill>
                <a:blip r:embed="rId11"/>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3846A85-6A06-D14B-B581-C8B72FFC5349}"/>
                  </a:ext>
                </a:extLst>
              </p:cNvPr>
              <p:cNvSpPr txBox="1"/>
              <p:nvPr/>
            </p:nvSpPr>
            <p:spPr>
              <a:xfrm>
                <a:off x="6311262" y="2829637"/>
                <a:ext cx="558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L"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3</m:t>
                          </m:r>
                        </m:sub>
                      </m:sSub>
                    </m:oMath>
                  </m:oMathPara>
                </a14:m>
                <a:endParaRPr lang="en-NL" dirty="0"/>
              </a:p>
            </p:txBody>
          </p:sp>
        </mc:Choice>
        <mc:Fallback xmlns="">
          <p:sp>
            <p:nvSpPr>
              <p:cNvPr id="74" name="TextBox 73">
                <a:extLst>
                  <a:ext uri="{FF2B5EF4-FFF2-40B4-BE49-F238E27FC236}">
                    <a16:creationId xmlns:a16="http://schemas.microsoft.com/office/drawing/2014/main" id="{23846A85-6A06-D14B-B581-C8B72FFC5349}"/>
                  </a:ext>
                </a:extLst>
              </p:cNvPr>
              <p:cNvSpPr txBox="1">
                <a:spLocks noRot="1" noChangeAspect="1" noMove="1" noResize="1" noEditPoints="1" noAdjustHandles="1" noChangeArrowheads="1" noChangeShapeType="1" noTextEdit="1"/>
              </p:cNvSpPr>
              <p:nvPr/>
            </p:nvSpPr>
            <p:spPr>
              <a:xfrm>
                <a:off x="6311262" y="2829637"/>
                <a:ext cx="558802" cy="369332"/>
              </a:xfrm>
              <a:prstGeom prst="rect">
                <a:avLst/>
              </a:prstGeom>
              <a:blipFill>
                <a:blip r:embed="rId12"/>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2F061CE-C81F-EF41-AFBA-6E83A36B499F}"/>
                  </a:ext>
                </a:extLst>
              </p:cNvPr>
              <p:cNvSpPr txBox="1"/>
              <p:nvPr/>
            </p:nvSpPr>
            <p:spPr>
              <a:xfrm>
                <a:off x="6311262" y="1246081"/>
                <a:ext cx="558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L"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F</m:t>
                          </m:r>
                        </m:sub>
                      </m:sSub>
                    </m:oMath>
                  </m:oMathPara>
                </a14:m>
                <a:endParaRPr lang="en-NL" dirty="0"/>
              </a:p>
            </p:txBody>
          </p:sp>
        </mc:Choice>
        <mc:Fallback xmlns="">
          <p:sp>
            <p:nvSpPr>
              <p:cNvPr id="75" name="TextBox 74">
                <a:extLst>
                  <a:ext uri="{FF2B5EF4-FFF2-40B4-BE49-F238E27FC236}">
                    <a16:creationId xmlns:a16="http://schemas.microsoft.com/office/drawing/2014/main" id="{C2F061CE-C81F-EF41-AFBA-6E83A36B499F}"/>
                  </a:ext>
                </a:extLst>
              </p:cNvPr>
              <p:cNvSpPr txBox="1">
                <a:spLocks noRot="1" noChangeAspect="1" noMove="1" noResize="1" noEditPoints="1" noAdjustHandles="1" noChangeArrowheads="1" noChangeShapeType="1" noTextEdit="1"/>
              </p:cNvSpPr>
              <p:nvPr/>
            </p:nvSpPr>
            <p:spPr>
              <a:xfrm>
                <a:off x="6311262" y="1246081"/>
                <a:ext cx="558802" cy="369332"/>
              </a:xfrm>
              <a:prstGeom prst="rect">
                <a:avLst/>
              </a:prstGeom>
              <a:blipFill>
                <a:blip r:embed="rId13"/>
                <a:stretch>
                  <a:fillRect/>
                </a:stretch>
              </a:blipFill>
            </p:spPr>
            <p:txBody>
              <a:bodyPr/>
              <a:lstStyle/>
              <a:p>
                <a:r>
                  <a:rPr lang="en-NL">
                    <a:noFill/>
                  </a:rPr>
                  <a:t> </a:t>
                </a:r>
              </a:p>
            </p:txBody>
          </p:sp>
        </mc:Fallback>
      </mc:AlternateContent>
      <p:sp>
        <p:nvSpPr>
          <p:cNvPr id="76" name="Oval 75">
            <a:extLst>
              <a:ext uri="{FF2B5EF4-FFF2-40B4-BE49-F238E27FC236}">
                <a16:creationId xmlns:a16="http://schemas.microsoft.com/office/drawing/2014/main" id="{643ADA39-E615-4245-AAC7-575EAB244121}"/>
              </a:ext>
            </a:extLst>
          </p:cNvPr>
          <p:cNvSpPr/>
          <p:nvPr/>
        </p:nvSpPr>
        <p:spPr>
          <a:xfrm flipH="1">
            <a:off x="7310757" y="4906288"/>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sp>
        <p:nvSpPr>
          <p:cNvPr id="77" name="Oval 76">
            <a:extLst>
              <a:ext uri="{FF2B5EF4-FFF2-40B4-BE49-F238E27FC236}">
                <a16:creationId xmlns:a16="http://schemas.microsoft.com/office/drawing/2014/main" id="{B0088381-CEF0-3E40-915B-26B2E6B23C65}"/>
              </a:ext>
            </a:extLst>
          </p:cNvPr>
          <p:cNvSpPr/>
          <p:nvPr/>
        </p:nvSpPr>
        <p:spPr>
          <a:xfrm flipH="1">
            <a:off x="8225157" y="4922575"/>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sp>
        <p:nvSpPr>
          <p:cNvPr id="78" name="Oval 77">
            <a:extLst>
              <a:ext uri="{FF2B5EF4-FFF2-40B4-BE49-F238E27FC236}">
                <a16:creationId xmlns:a16="http://schemas.microsoft.com/office/drawing/2014/main" id="{6263A62D-30B8-BA4E-A35B-E752FC5DAEA4}"/>
              </a:ext>
            </a:extLst>
          </p:cNvPr>
          <p:cNvSpPr/>
          <p:nvPr/>
        </p:nvSpPr>
        <p:spPr>
          <a:xfrm flipH="1">
            <a:off x="7310757" y="4067926"/>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sp>
        <p:nvSpPr>
          <p:cNvPr id="79" name="Oval 78">
            <a:extLst>
              <a:ext uri="{FF2B5EF4-FFF2-40B4-BE49-F238E27FC236}">
                <a16:creationId xmlns:a16="http://schemas.microsoft.com/office/drawing/2014/main" id="{4B6D7307-C405-824D-94AC-A05A4D4367C7}"/>
              </a:ext>
            </a:extLst>
          </p:cNvPr>
          <p:cNvSpPr/>
          <p:nvPr/>
        </p:nvSpPr>
        <p:spPr>
          <a:xfrm flipH="1">
            <a:off x="8225157" y="4084213"/>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sp>
        <p:nvSpPr>
          <p:cNvPr id="80" name="Oval 79">
            <a:extLst>
              <a:ext uri="{FF2B5EF4-FFF2-40B4-BE49-F238E27FC236}">
                <a16:creationId xmlns:a16="http://schemas.microsoft.com/office/drawing/2014/main" id="{2830A862-0FD3-014C-96C0-62F40590B92A}"/>
              </a:ext>
            </a:extLst>
          </p:cNvPr>
          <p:cNvSpPr/>
          <p:nvPr/>
        </p:nvSpPr>
        <p:spPr>
          <a:xfrm flipH="1">
            <a:off x="7310757" y="2904091"/>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sp>
        <p:nvSpPr>
          <p:cNvPr id="81" name="Oval 80">
            <a:extLst>
              <a:ext uri="{FF2B5EF4-FFF2-40B4-BE49-F238E27FC236}">
                <a16:creationId xmlns:a16="http://schemas.microsoft.com/office/drawing/2014/main" id="{30CFE4A3-4CF6-C242-8FCC-200FB1DE92E8}"/>
              </a:ext>
            </a:extLst>
          </p:cNvPr>
          <p:cNvSpPr/>
          <p:nvPr/>
        </p:nvSpPr>
        <p:spPr>
          <a:xfrm flipH="1">
            <a:off x="8225157" y="2920378"/>
            <a:ext cx="194306" cy="22042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solidFill>
                <a:sysClr val="windowText" lastClr="000000"/>
              </a:solidFill>
            </a:endParaRPr>
          </a:p>
        </p:txBody>
      </p:sp>
      <p:cxnSp>
        <p:nvCxnSpPr>
          <p:cNvPr id="82" name="Straight Arrow Connector 81">
            <a:extLst>
              <a:ext uri="{FF2B5EF4-FFF2-40B4-BE49-F238E27FC236}">
                <a16:creationId xmlns:a16="http://schemas.microsoft.com/office/drawing/2014/main" id="{7D64645F-96CD-EE48-AB8E-3E496B7D0501}"/>
              </a:ext>
            </a:extLst>
          </p:cNvPr>
          <p:cNvCxnSpPr>
            <a:cxnSpLocks/>
          </p:cNvCxnSpPr>
          <p:nvPr/>
        </p:nvCxnSpPr>
        <p:spPr>
          <a:xfrm>
            <a:off x="8322310" y="3126122"/>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3" name="Straight Arrow Connector 82">
            <a:extLst>
              <a:ext uri="{FF2B5EF4-FFF2-40B4-BE49-F238E27FC236}">
                <a16:creationId xmlns:a16="http://schemas.microsoft.com/office/drawing/2014/main" id="{E7AFD220-F715-2D45-A396-20DB179D522B}"/>
              </a:ext>
            </a:extLst>
          </p:cNvPr>
          <p:cNvCxnSpPr>
            <a:cxnSpLocks/>
          </p:cNvCxnSpPr>
          <p:nvPr/>
        </p:nvCxnSpPr>
        <p:spPr>
          <a:xfrm flipV="1">
            <a:off x="7407910" y="2618316"/>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4" name="Straight Arrow Connector 83">
            <a:extLst>
              <a:ext uri="{FF2B5EF4-FFF2-40B4-BE49-F238E27FC236}">
                <a16:creationId xmlns:a16="http://schemas.microsoft.com/office/drawing/2014/main" id="{BDB2D191-FEFA-734D-AF95-0052F20D3810}"/>
              </a:ext>
            </a:extLst>
          </p:cNvPr>
          <p:cNvCxnSpPr>
            <a:cxnSpLocks/>
          </p:cNvCxnSpPr>
          <p:nvPr/>
        </p:nvCxnSpPr>
        <p:spPr>
          <a:xfrm>
            <a:off x="8322310" y="4304636"/>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5" name="Straight Arrow Connector 84">
            <a:extLst>
              <a:ext uri="{FF2B5EF4-FFF2-40B4-BE49-F238E27FC236}">
                <a16:creationId xmlns:a16="http://schemas.microsoft.com/office/drawing/2014/main" id="{87800744-86B4-4948-828A-569AC190FC92}"/>
              </a:ext>
            </a:extLst>
          </p:cNvPr>
          <p:cNvCxnSpPr>
            <a:cxnSpLocks/>
          </p:cNvCxnSpPr>
          <p:nvPr/>
        </p:nvCxnSpPr>
        <p:spPr>
          <a:xfrm flipV="1">
            <a:off x="7395854" y="3782151"/>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6" name="Straight Arrow Connector 85">
            <a:extLst>
              <a:ext uri="{FF2B5EF4-FFF2-40B4-BE49-F238E27FC236}">
                <a16:creationId xmlns:a16="http://schemas.microsoft.com/office/drawing/2014/main" id="{5BB40BCF-5519-CF40-B19C-76998E0A2F8A}"/>
              </a:ext>
            </a:extLst>
          </p:cNvPr>
          <p:cNvCxnSpPr>
            <a:cxnSpLocks/>
          </p:cNvCxnSpPr>
          <p:nvPr/>
        </p:nvCxnSpPr>
        <p:spPr>
          <a:xfrm>
            <a:off x="8314058" y="5144606"/>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7" name="Straight Arrow Connector 86">
            <a:extLst>
              <a:ext uri="{FF2B5EF4-FFF2-40B4-BE49-F238E27FC236}">
                <a16:creationId xmlns:a16="http://schemas.microsoft.com/office/drawing/2014/main" id="{C469C14F-74A4-5C47-85C1-DCA57D8A5ACE}"/>
              </a:ext>
            </a:extLst>
          </p:cNvPr>
          <p:cNvCxnSpPr>
            <a:cxnSpLocks/>
          </p:cNvCxnSpPr>
          <p:nvPr/>
        </p:nvCxnSpPr>
        <p:spPr>
          <a:xfrm flipV="1">
            <a:off x="7399658" y="4636800"/>
            <a:ext cx="0" cy="285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88" name="Picture 87">
            <a:extLst>
              <a:ext uri="{FF2B5EF4-FFF2-40B4-BE49-F238E27FC236}">
                <a16:creationId xmlns:a16="http://schemas.microsoft.com/office/drawing/2014/main" id="{5B89257D-AD9F-2F41-8816-04DA778F0411}"/>
              </a:ext>
            </a:extLst>
          </p:cNvPr>
          <p:cNvPicPr>
            <a:picLocks noChangeAspect="1"/>
          </p:cNvPicPr>
          <p:nvPr/>
        </p:nvPicPr>
        <p:blipFill rotWithShape="1">
          <a:blip r:embed="rId5"/>
          <a:srcRect l="33056" t="20805" r="43217"/>
          <a:stretch/>
        </p:blipFill>
        <p:spPr>
          <a:xfrm>
            <a:off x="7695564" y="5651951"/>
            <a:ext cx="355604" cy="517567"/>
          </a:xfrm>
          <a:prstGeom prst="rect">
            <a:avLst/>
          </a:prstGeom>
        </p:spPr>
      </p:pic>
      <p:pic>
        <p:nvPicPr>
          <p:cNvPr id="94" name="Picture 93">
            <a:extLst>
              <a:ext uri="{FF2B5EF4-FFF2-40B4-BE49-F238E27FC236}">
                <a16:creationId xmlns:a16="http://schemas.microsoft.com/office/drawing/2014/main" id="{255853C9-6211-854C-9C87-7254C612BFD9}"/>
              </a:ext>
            </a:extLst>
          </p:cNvPr>
          <p:cNvPicPr>
            <a:picLocks noChangeAspect="1"/>
          </p:cNvPicPr>
          <p:nvPr/>
        </p:nvPicPr>
        <p:blipFill>
          <a:blip r:embed="rId14"/>
          <a:stretch>
            <a:fillRect/>
          </a:stretch>
        </p:blipFill>
        <p:spPr>
          <a:xfrm>
            <a:off x="1510202" y="3751487"/>
            <a:ext cx="1499698" cy="376268"/>
          </a:xfrm>
          <a:prstGeom prst="rect">
            <a:avLst/>
          </a:prstGeom>
        </p:spPr>
      </p:pic>
      <p:pic>
        <p:nvPicPr>
          <p:cNvPr id="96" name="Picture 95">
            <a:extLst>
              <a:ext uri="{FF2B5EF4-FFF2-40B4-BE49-F238E27FC236}">
                <a16:creationId xmlns:a16="http://schemas.microsoft.com/office/drawing/2014/main" id="{8ABBFDD8-BA66-5B40-A5F8-5A6F085E08C0}"/>
              </a:ext>
            </a:extLst>
          </p:cNvPr>
          <p:cNvPicPr>
            <a:picLocks noChangeAspect="1"/>
          </p:cNvPicPr>
          <p:nvPr/>
        </p:nvPicPr>
        <p:blipFill rotWithShape="1">
          <a:blip r:embed="rId15"/>
          <a:srcRect t="11750" r="73307"/>
          <a:stretch/>
        </p:blipFill>
        <p:spPr>
          <a:xfrm>
            <a:off x="1645419" y="3622699"/>
            <a:ext cx="395633" cy="707454"/>
          </a:xfrm>
          <a:prstGeom prst="rect">
            <a:avLst/>
          </a:prstGeom>
        </p:spPr>
      </p:pic>
      <p:sp>
        <p:nvSpPr>
          <p:cNvPr id="95" name="Slide Number Placeholder 94">
            <a:extLst>
              <a:ext uri="{FF2B5EF4-FFF2-40B4-BE49-F238E27FC236}">
                <a16:creationId xmlns:a16="http://schemas.microsoft.com/office/drawing/2014/main" id="{9695D851-0B70-3E44-BB85-B08FCD9E5B45}"/>
              </a:ext>
            </a:extLst>
          </p:cNvPr>
          <p:cNvSpPr>
            <a:spLocks noGrp="1"/>
          </p:cNvSpPr>
          <p:nvPr>
            <p:ph type="sldNum" sz="quarter" idx="12"/>
          </p:nvPr>
        </p:nvSpPr>
        <p:spPr/>
        <p:txBody>
          <a:bodyPr/>
          <a:lstStyle/>
          <a:p>
            <a:fld id="{B606BA45-D5F6-D346-88B4-B517E36C99C0}" type="slidenum">
              <a:rPr lang="en-NL" smtClean="0"/>
              <a:t>6</a:t>
            </a:fld>
            <a:endParaRPr lang="en-NL"/>
          </a:p>
        </p:txBody>
      </p:sp>
    </p:spTree>
    <p:extLst>
      <p:ext uri="{BB962C8B-B14F-4D97-AF65-F5344CB8AC3E}">
        <p14:creationId xmlns:p14="http://schemas.microsoft.com/office/powerpoint/2010/main" val="2946094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Degenerate Equation of State (EOS)</a:t>
            </a:r>
            <a:endParaRPr lang="en-GB" sz="4000" dirty="0">
              <a:solidFill>
                <a:schemeClr val="bg1"/>
              </a:solidFill>
              <a:ea typeface="Cambria" panose="02040503050406030204" pitchFamily="18" charset="0"/>
            </a:endParaRPr>
          </a:p>
        </p:txBody>
      </p:sp>
      <p:sp>
        <p:nvSpPr>
          <p:cNvPr id="3" name="TextBox 2">
            <a:extLst>
              <a:ext uri="{FF2B5EF4-FFF2-40B4-BE49-F238E27FC236}">
                <a16:creationId xmlns:a16="http://schemas.microsoft.com/office/drawing/2014/main" id="{B4FE3D30-2C54-2348-89E5-01E2515772BA}"/>
              </a:ext>
            </a:extLst>
          </p:cNvPr>
          <p:cNvSpPr txBox="1"/>
          <p:nvPr/>
        </p:nvSpPr>
        <p:spPr>
          <a:xfrm>
            <a:off x="5155222" y="3416559"/>
            <a:ext cx="184731" cy="369332"/>
          </a:xfrm>
          <a:prstGeom prst="rect">
            <a:avLst/>
          </a:prstGeom>
          <a:noFill/>
        </p:spPr>
        <p:txBody>
          <a:bodyPr wrap="none" rtlCol="0">
            <a:spAutoFit/>
          </a:bodyPr>
          <a:lstStyle/>
          <a:p>
            <a:endParaRPr lang="en-NL" dirty="0"/>
          </a:p>
        </p:txBody>
      </p:sp>
      <p:sp>
        <p:nvSpPr>
          <p:cNvPr id="7" name="TextBox 6">
            <a:extLst>
              <a:ext uri="{FF2B5EF4-FFF2-40B4-BE49-F238E27FC236}">
                <a16:creationId xmlns:a16="http://schemas.microsoft.com/office/drawing/2014/main" id="{C055B825-C2B3-C143-BCB3-70422476253E}"/>
              </a:ext>
            </a:extLst>
          </p:cNvPr>
          <p:cNvSpPr txBox="1"/>
          <p:nvPr/>
        </p:nvSpPr>
        <p:spPr>
          <a:xfrm>
            <a:off x="2989483" y="3370392"/>
            <a:ext cx="495300" cy="461665"/>
          </a:xfrm>
          <a:prstGeom prst="rect">
            <a:avLst/>
          </a:prstGeom>
          <a:noFill/>
        </p:spPr>
        <p:txBody>
          <a:bodyPr wrap="square" rtlCol="0">
            <a:spAutoFit/>
          </a:bodyPr>
          <a:lstStyle/>
          <a:p>
            <a:r>
              <a:rPr lang="en-NL" sz="2400" dirty="0">
                <a:sym typeface="Wingdings" pitchFamily="2" charset="2"/>
              </a:rPr>
              <a:t></a:t>
            </a:r>
            <a:endParaRPr lang="en-NL" dirty="0"/>
          </a:p>
        </p:txBody>
      </p:sp>
      <p:pic>
        <p:nvPicPr>
          <p:cNvPr id="9" name="Picture 8">
            <a:extLst>
              <a:ext uri="{FF2B5EF4-FFF2-40B4-BE49-F238E27FC236}">
                <a16:creationId xmlns:a16="http://schemas.microsoft.com/office/drawing/2014/main" id="{A4CDE271-C3E5-0545-A241-2F842EACAC1B}"/>
              </a:ext>
            </a:extLst>
          </p:cNvPr>
          <p:cNvPicPr>
            <a:picLocks noChangeAspect="1"/>
          </p:cNvPicPr>
          <p:nvPr/>
        </p:nvPicPr>
        <p:blipFill>
          <a:blip r:embed="rId3"/>
          <a:stretch>
            <a:fillRect/>
          </a:stretch>
        </p:blipFill>
        <p:spPr>
          <a:xfrm>
            <a:off x="1319044" y="3118403"/>
            <a:ext cx="1555933" cy="793102"/>
          </a:xfrm>
          <a:prstGeom prst="rect">
            <a:avLst/>
          </a:prstGeom>
        </p:spPr>
      </p:pic>
      <p:pic>
        <p:nvPicPr>
          <p:cNvPr id="10" name="Picture 9">
            <a:extLst>
              <a:ext uri="{FF2B5EF4-FFF2-40B4-BE49-F238E27FC236}">
                <a16:creationId xmlns:a16="http://schemas.microsoft.com/office/drawing/2014/main" id="{807C4EC8-6BE8-C54F-A60E-01EDDC012646}"/>
              </a:ext>
            </a:extLst>
          </p:cNvPr>
          <p:cNvPicPr>
            <a:picLocks noChangeAspect="1"/>
          </p:cNvPicPr>
          <p:nvPr/>
        </p:nvPicPr>
        <p:blipFill>
          <a:blip r:embed="rId4"/>
          <a:stretch>
            <a:fillRect/>
          </a:stretch>
        </p:blipFill>
        <p:spPr>
          <a:xfrm>
            <a:off x="3599289" y="3117954"/>
            <a:ext cx="1556814" cy="793551"/>
          </a:xfrm>
          <a:prstGeom prst="rect">
            <a:avLst/>
          </a:prstGeom>
        </p:spPr>
      </p:pic>
      <p:pic>
        <p:nvPicPr>
          <p:cNvPr id="11" name="Picture 10">
            <a:extLst>
              <a:ext uri="{FF2B5EF4-FFF2-40B4-BE49-F238E27FC236}">
                <a16:creationId xmlns:a16="http://schemas.microsoft.com/office/drawing/2014/main" id="{CD42F054-4062-A94B-B40A-88668358B1E6}"/>
              </a:ext>
            </a:extLst>
          </p:cNvPr>
          <p:cNvPicPr>
            <a:picLocks noChangeAspect="1"/>
          </p:cNvPicPr>
          <p:nvPr/>
        </p:nvPicPr>
        <p:blipFill>
          <a:blip r:embed="rId5"/>
          <a:stretch>
            <a:fillRect/>
          </a:stretch>
        </p:blipFill>
        <p:spPr>
          <a:xfrm>
            <a:off x="1308304" y="2080669"/>
            <a:ext cx="1555932" cy="841535"/>
          </a:xfrm>
          <a:prstGeom prst="rect">
            <a:avLst/>
          </a:prstGeom>
        </p:spPr>
      </p:pic>
      <p:pic>
        <p:nvPicPr>
          <p:cNvPr id="12" name="Picture 11">
            <a:extLst>
              <a:ext uri="{FF2B5EF4-FFF2-40B4-BE49-F238E27FC236}">
                <a16:creationId xmlns:a16="http://schemas.microsoft.com/office/drawing/2014/main" id="{9F907413-07A6-094B-ADEA-85417D83F7A9}"/>
              </a:ext>
            </a:extLst>
          </p:cNvPr>
          <p:cNvPicPr>
            <a:picLocks noChangeAspect="1"/>
          </p:cNvPicPr>
          <p:nvPr/>
        </p:nvPicPr>
        <p:blipFill>
          <a:blip r:embed="rId6"/>
          <a:stretch>
            <a:fillRect/>
          </a:stretch>
        </p:blipFill>
        <p:spPr>
          <a:xfrm>
            <a:off x="1266204" y="5232128"/>
            <a:ext cx="1555932" cy="799156"/>
          </a:xfrm>
          <a:prstGeom prst="rect">
            <a:avLst/>
          </a:prstGeom>
        </p:spPr>
      </p:pic>
      <p:sp>
        <p:nvSpPr>
          <p:cNvPr id="15" name="TextBox 14">
            <a:extLst>
              <a:ext uri="{FF2B5EF4-FFF2-40B4-BE49-F238E27FC236}">
                <a16:creationId xmlns:a16="http://schemas.microsoft.com/office/drawing/2014/main" id="{13FB1F21-0424-2F46-8C23-24F14D72BF31}"/>
              </a:ext>
            </a:extLst>
          </p:cNvPr>
          <p:cNvSpPr txBox="1"/>
          <p:nvPr/>
        </p:nvSpPr>
        <p:spPr>
          <a:xfrm>
            <a:off x="2989483" y="5400874"/>
            <a:ext cx="495300" cy="461665"/>
          </a:xfrm>
          <a:prstGeom prst="rect">
            <a:avLst/>
          </a:prstGeom>
          <a:noFill/>
        </p:spPr>
        <p:txBody>
          <a:bodyPr wrap="square" rtlCol="0">
            <a:spAutoFit/>
          </a:bodyPr>
          <a:lstStyle/>
          <a:p>
            <a:r>
              <a:rPr lang="en-NL" sz="2400" dirty="0">
                <a:sym typeface="Wingdings" pitchFamily="2" charset="2"/>
              </a:rPr>
              <a:t></a:t>
            </a:r>
            <a:endParaRPr lang="en-NL" dirty="0"/>
          </a:p>
        </p:txBody>
      </p:sp>
      <p:pic>
        <p:nvPicPr>
          <p:cNvPr id="14" name="Picture 13">
            <a:extLst>
              <a:ext uri="{FF2B5EF4-FFF2-40B4-BE49-F238E27FC236}">
                <a16:creationId xmlns:a16="http://schemas.microsoft.com/office/drawing/2014/main" id="{E0E0A1CA-3B58-654B-AFD1-11744914A6CF}"/>
              </a:ext>
            </a:extLst>
          </p:cNvPr>
          <p:cNvPicPr>
            <a:picLocks noChangeAspect="1"/>
          </p:cNvPicPr>
          <p:nvPr/>
        </p:nvPicPr>
        <p:blipFill>
          <a:blip r:embed="rId7"/>
          <a:stretch>
            <a:fillRect/>
          </a:stretch>
        </p:blipFill>
        <p:spPr>
          <a:xfrm>
            <a:off x="1266204" y="4330214"/>
            <a:ext cx="1723279" cy="529373"/>
          </a:xfrm>
          <a:prstGeom prst="rect">
            <a:avLst/>
          </a:prstGeom>
        </p:spPr>
      </p:pic>
      <p:pic>
        <p:nvPicPr>
          <p:cNvPr id="16" name="Picture 15">
            <a:extLst>
              <a:ext uri="{FF2B5EF4-FFF2-40B4-BE49-F238E27FC236}">
                <a16:creationId xmlns:a16="http://schemas.microsoft.com/office/drawing/2014/main" id="{DE010895-A11E-9C49-A54C-534A81FEC1E9}"/>
              </a:ext>
            </a:extLst>
          </p:cNvPr>
          <p:cNvPicPr>
            <a:picLocks noChangeAspect="1"/>
          </p:cNvPicPr>
          <p:nvPr/>
        </p:nvPicPr>
        <p:blipFill>
          <a:blip r:embed="rId8"/>
          <a:stretch>
            <a:fillRect/>
          </a:stretch>
        </p:blipFill>
        <p:spPr>
          <a:xfrm>
            <a:off x="9765973" y="5174654"/>
            <a:ext cx="2021006" cy="799156"/>
          </a:xfrm>
          <a:prstGeom prst="rect">
            <a:avLst/>
          </a:prstGeom>
        </p:spPr>
      </p:pic>
      <p:sp>
        <p:nvSpPr>
          <p:cNvPr id="17" name="TextBox 16">
            <a:extLst>
              <a:ext uri="{FF2B5EF4-FFF2-40B4-BE49-F238E27FC236}">
                <a16:creationId xmlns:a16="http://schemas.microsoft.com/office/drawing/2014/main" id="{AC08573C-BCFE-0D45-A915-B65C934F593B}"/>
              </a:ext>
            </a:extLst>
          </p:cNvPr>
          <p:cNvSpPr txBox="1"/>
          <p:nvPr/>
        </p:nvSpPr>
        <p:spPr>
          <a:xfrm>
            <a:off x="347883" y="2383596"/>
            <a:ext cx="431800" cy="369332"/>
          </a:xfrm>
          <a:prstGeom prst="rect">
            <a:avLst/>
          </a:prstGeom>
          <a:noFill/>
        </p:spPr>
        <p:txBody>
          <a:bodyPr wrap="square" rtlCol="0">
            <a:spAutoFit/>
          </a:bodyPr>
          <a:lstStyle/>
          <a:p>
            <a:r>
              <a:rPr lang="en-NL" dirty="0"/>
              <a:t>1.</a:t>
            </a:r>
          </a:p>
        </p:txBody>
      </p:sp>
      <p:sp>
        <p:nvSpPr>
          <p:cNvPr id="19" name="TextBox 18">
            <a:extLst>
              <a:ext uri="{FF2B5EF4-FFF2-40B4-BE49-F238E27FC236}">
                <a16:creationId xmlns:a16="http://schemas.microsoft.com/office/drawing/2014/main" id="{3ECA7F8F-03A4-C345-9045-8F715D0D0437}"/>
              </a:ext>
            </a:extLst>
          </p:cNvPr>
          <p:cNvSpPr txBox="1"/>
          <p:nvPr/>
        </p:nvSpPr>
        <p:spPr>
          <a:xfrm>
            <a:off x="347883" y="4410234"/>
            <a:ext cx="431800" cy="369332"/>
          </a:xfrm>
          <a:prstGeom prst="rect">
            <a:avLst/>
          </a:prstGeom>
          <a:noFill/>
        </p:spPr>
        <p:txBody>
          <a:bodyPr wrap="square" rtlCol="0">
            <a:spAutoFit/>
          </a:bodyPr>
          <a:lstStyle/>
          <a:p>
            <a:r>
              <a:rPr lang="en-NL" dirty="0"/>
              <a:t>3.</a:t>
            </a:r>
          </a:p>
        </p:txBody>
      </p:sp>
      <p:sp>
        <p:nvSpPr>
          <p:cNvPr id="20" name="TextBox 19">
            <a:extLst>
              <a:ext uri="{FF2B5EF4-FFF2-40B4-BE49-F238E27FC236}">
                <a16:creationId xmlns:a16="http://schemas.microsoft.com/office/drawing/2014/main" id="{9EE8990F-33FF-9A41-B201-4A1197B3E655}"/>
              </a:ext>
            </a:extLst>
          </p:cNvPr>
          <p:cNvSpPr txBox="1"/>
          <p:nvPr/>
        </p:nvSpPr>
        <p:spPr>
          <a:xfrm>
            <a:off x="347883" y="3415965"/>
            <a:ext cx="431800" cy="369332"/>
          </a:xfrm>
          <a:prstGeom prst="rect">
            <a:avLst/>
          </a:prstGeom>
          <a:noFill/>
        </p:spPr>
        <p:txBody>
          <a:bodyPr wrap="square" rtlCol="0">
            <a:spAutoFit/>
          </a:bodyPr>
          <a:lstStyle/>
          <a:p>
            <a:r>
              <a:rPr lang="en-NL" dirty="0"/>
              <a:t>2.</a:t>
            </a:r>
          </a:p>
        </p:txBody>
      </p:sp>
      <p:sp>
        <p:nvSpPr>
          <p:cNvPr id="21" name="TextBox 20">
            <a:extLst>
              <a:ext uri="{FF2B5EF4-FFF2-40B4-BE49-F238E27FC236}">
                <a16:creationId xmlns:a16="http://schemas.microsoft.com/office/drawing/2014/main" id="{58D95ABD-1A25-8D4B-8085-16D6368DCFD6}"/>
              </a:ext>
            </a:extLst>
          </p:cNvPr>
          <p:cNvSpPr txBox="1"/>
          <p:nvPr/>
        </p:nvSpPr>
        <p:spPr>
          <a:xfrm>
            <a:off x="347883" y="5493207"/>
            <a:ext cx="431800" cy="369332"/>
          </a:xfrm>
          <a:prstGeom prst="rect">
            <a:avLst/>
          </a:prstGeom>
          <a:noFill/>
        </p:spPr>
        <p:txBody>
          <a:bodyPr wrap="square" rtlCol="0">
            <a:spAutoFit/>
          </a:bodyPr>
          <a:lstStyle/>
          <a:p>
            <a:r>
              <a:rPr lang="en-NL" dirty="0"/>
              <a:t>4.</a:t>
            </a:r>
          </a:p>
        </p:txBody>
      </p:sp>
      <p:pic>
        <p:nvPicPr>
          <p:cNvPr id="18" name="Picture 17">
            <a:extLst>
              <a:ext uri="{FF2B5EF4-FFF2-40B4-BE49-F238E27FC236}">
                <a16:creationId xmlns:a16="http://schemas.microsoft.com/office/drawing/2014/main" id="{B6AD5305-1DFD-414D-BBA6-175AF710EF7C}"/>
              </a:ext>
            </a:extLst>
          </p:cNvPr>
          <p:cNvPicPr>
            <a:picLocks noChangeAspect="1"/>
          </p:cNvPicPr>
          <p:nvPr/>
        </p:nvPicPr>
        <p:blipFill>
          <a:blip r:embed="rId9"/>
          <a:stretch>
            <a:fillRect/>
          </a:stretch>
        </p:blipFill>
        <p:spPr>
          <a:xfrm>
            <a:off x="3599289" y="5209370"/>
            <a:ext cx="2021006" cy="799156"/>
          </a:xfrm>
          <a:prstGeom prst="rect">
            <a:avLst/>
          </a:prstGeom>
        </p:spPr>
      </p:pic>
      <p:pic>
        <p:nvPicPr>
          <p:cNvPr id="23" name="Picture 22">
            <a:extLst>
              <a:ext uri="{FF2B5EF4-FFF2-40B4-BE49-F238E27FC236}">
                <a16:creationId xmlns:a16="http://schemas.microsoft.com/office/drawing/2014/main" id="{DFEC9F78-3D4A-FF48-A310-D5C1BA1CAA07}"/>
              </a:ext>
            </a:extLst>
          </p:cNvPr>
          <p:cNvPicPr>
            <a:picLocks noChangeAspect="1"/>
          </p:cNvPicPr>
          <p:nvPr/>
        </p:nvPicPr>
        <p:blipFill>
          <a:blip r:embed="rId6"/>
          <a:stretch>
            <a:fillRect/>
          </a:stretch>
        </p:blipFill>
        <p:spPr>
          <a:xfrm>
            <a:off x="7380047" y="5199321"/>
            <a:ext cx="1555932" cy="799156"/>
          </a:xfrm>
          <a:prstGeom prst="rect">
            <a:avLst/>
          </a:prstGeom>
        </p:spPr>
      </p:pic>
      <p:sp>
        <p:nvSpPr>
          <p:cNvPr id="24" name="TextBox 23">
            <a:extLst>
              <a:ext uri="{FF2B5EF4-FFF2-40B4-BE49-F238E27FC236}">
                <a16:creationId xmlns:a16="http://schemas.microsoft.com/office/drawing/2014/main" id="{8C872BEB-5646-F446-A823-8FC0C9981773}"/>
              </a:ext>
            </a:extLst>
          </p:cNvPr>
          <p:cNvSpPr txBox="1"/>
          <p:nvPr/>
        </p:nvSpPr>
        <p:spPr>
          <a:xfrm>
            <a:off x="9103326" y="5368067"/>
            <a:ext cx="495300" cy="461665"/>
          </a:xfrm>
          <a:prstGeom prst="rect">
            <a:avLst/>
          </a:prstGeom>
          <a:noFill/>
        </p:spPr>
        <p:txBody>
          <a:bodyPr wrap="square" rtlCol="0">
            <a:spAutoFit/>
          </a:bodyPr>
          <a:lstStyle/>
          <a:p>
            <a:r>
              <a:rPr lang="en-NL" sz="2400" dirty="0">
                <a:sym typeface="Wingdings" pitchFamily="2" charset="2"/>
              </a:rPr>
              <a:t></a:t>
            </a:r>
            <a:endParaRPr lang="en-NL" dirty="0"/>
          </a:p>
        </p:txBody>
      </p:sp>
      <p:sp>
        <p:nvSpPr>
          <p:cNvPr id="25" name="TextBox 24">
            <a:extLst>
              <a:ext uri="{FF2B5EF4-FFF2-40B4-BE49-F238E27FC236}">
                <a16:creationId xmlns:a16="http://schemas.microsoft.com/office/drawing/2014/main" id="{1C8AB42F-AFE2-D847-A5B6-7C4FABCD44DD}"/>
              </a:ext>
            </a:extLst>
          </p:cNvPr>
          <p:cNvSpPr txBox="1"/>
          <p:nvPr/>
        </p:nvSpPr>
        <p:spPr>
          <a:xfrm>
            <a:off x="6461726" y="5414233"/>
            <a:ext cx="431800" cy="369332"/>
          </a:xfrm>
          <a:prstGeom prst="rect">
            <a:avLst/>
          </a:prstGeom>
          <a:noFill/>
        </p:spPr>
        <p:txBody>
          <a:bodyPr wrap="square" rtlCol="0">
            <a:spAutoFit/>
          </a:bodyPr>
          <a:lstStyle/>
          <a:p>
            <a:r>
              <a:rPr lang="en-NL" dirty="0"/>
              <a:t>4.</a:t>
            </a:r>
          </a:p>
        </p:txBody>
      </p:sp>
      <p:pic>
        <p:nvPicPr>
          <p:cNvPr id="26" name="Picture 25">
            <a:extLst>
              <a:ext uri="{FF2B5EF4-FFF2-40B4-BE49-F238E27FC236}">
                <a16:creationId xmlns:a16="http://schemas.microsoft.com/office/drawing/2014/main" id="{DEF22591-D1BB-5242-A13E-0C0A39DA7A9D}"/>
              </a:ext>
            </a:extLst>
          </p:cNvPr>
          <p:cNvPicPr>
            <a:picLocks noChangeAspect="1"/>
          </p:cNvPicPr>
          <p:nvPr/>
        </p:nvPicPr>
        <p:blipFill>
          <a:blip r:embed="rId7"/>
          <a:stretch>
            <a:fillRect/>
          </a:stretch>
        </p:blipFill>
        <p:spPr>
          <a:xfrm>
            <a:off x="7380047" y="4304814"/>
            <a:ext cx="1723279" cy="529373"/>
          </a:xfrm>
          <a:prstGeom prst="rect">
            <a:avLst/>
          </a:prstGeom>
        </p:spPr>
      </p:pic>
      <p:sp>
        <p:nvSpPr>
          <p:cNvPr id="27" name="TextBox 26">
            <a:extLst>
              <a:ext uri="{FF2B5EF4-FFF2-40B4-BE49-F238E27FC236}">
                <a16:creationId xmlns:a16="http://schemas.microsoft.com/office/drawing/2014/main" id="{25A95A64-1D0C-CE47-96A4-4EF902C4E5D1}"/>
              </a:ext>
            </a:extLst>
          </p:cNvPr>
          <p:cNvSpPr txBox="1"/>
          <p:nvPr/>
        </p:nvSpPr>
        <p:spPr>
          <a:xfrm>
            <a:off x="6461726" y="4384834"/>
            <a:ext cx="431800" cy="369332"/>
          </a:xfrm>
          <a:prstGeom prst="rect">
            <a:avLst/>
          </a:prstGeom>
          <a:noFill/>
        </p:spPr>
        <p:txBody>
          <a:bodyPr wrap="square" rtlCol="0">
            <a:spAutoFit/>
          </a:bodyPr>
          <a:lstStyle/>
          <a:p>
            <a:r>
              <a:rPr lang="en-NL" dirty="0"/>
              <a:t>3.</a:t>
            </a:r>
          </a:p>
        </p:txBody>
      </p:sp>
      <p:sp>
        <p:nvSpPr>
          <p:cNvPr id="28" name="TextBox 27">
            <a:extLst>
              <a:ext uri="{FF2B5EF4-FFF2-40B4-BE49-F238E27FC236}">
                <a16:creationId xmlns:a16="http://schemas.microsoft.com/office/drawing/2014/main" id="{8A46D767-1A8D-A94A-B264-983A3F0574CE}"/>
              </a:ext>
            </a:extLst>
          </p:cNvPr>
          <p:cNvSpPr txBox="1"/>
          <p:nvPr/>
        </p:nvSpPr>
        <p:spPr>
          <a:xfrm>
            <a:off x="11269065" y="3387911"/>
            <a:ext cx="184731" cy="369332"/>
          </a:xfrm>
          <a:prstGeom prst="rect">
            <a:avLst/>
          </a:prstGeom>
          <a:noFill/>
        </p:spPr>
        <p:txBody>
          <a:bodyPr wrap="none" rtlCol="0">
            <a:spAutoFit/>
          </a:bodyPr>
          <a:lstStyle/>
          <a:p>
            <a:endParaRPr lang="en-NL" dirty="0"/>
          </a:p>
        </p:txBody>
      </p:sp>
      <p:sp>
        <p:nvSpPr>
          <p:cNvPr id="29" name="TextBox 28">
            <a:extLst>
              <a:ext uri="{FF2B5EF4-FFF2-40B4-BE49-F238E27FC236}">
                <a16:creationId xmlns:a16="http://schemas.microsoft.com/office/drawing/2014/main" id="{8D08802A-BC88-2C45-8AA3-B01AE077C6A0}"/>
              </a:ext>
            </a:extLst>
          </p:cNvPr>
          <p:cNvSpPr txBox="1"/>
          <p:nvPr/>
        </p:nvSpPr>
        <p:spPr>
          <a:xfrm>
            <a:off x="9103326" y="3341744"/>
            <a:ext cx="495300" cy="461665"/>
          </a:xfrm>
          <a:prstGeom prst="rect">
            <a:avLst/>
          </a:prstGeom>
          <a:noFill/>
        </p:spPr>
        <p:txBody>
          <a:bodyPr wrap="square" rtlCol="0">
            <a:spAutoFit/>
          </a:bodyPr>
          <a:lstStyle/>
          <a:p>
            <a:r>
              <a:rPr lang="en-NL" sz="2400" dirty="0">
                <a:sym typeface="Wingdings" pitchFamily="2" charset="2"/>
              </a:rPr>
              <a:t></a:t>
            </a:r>
            <a:endParaRPr lang="en-NL" dirty="0"/>
          </a:p>
        </p:txBody>
      </p:sp>
      <p:pic>
        <p:nvPicPr>
          <p:cNvPr id="30" name="Picture 29">
            <a:extLst>
              <a:ext uri="{FF2B5EF4-FFF2-40B4-BE49-F238E27FC236}">
                <a16:creationId xmlns:a16="http://schemas.microsoft.com/office/drawing/2014/main" id="{3E912453-6EB3-2A44-A041-F516F2F684AD}"/>
              </a:ext>
            </a:extLst>
          </p:cNvPr>
          <p:cNvPicPr>
            <a:picLocks noChangeAspect="1"/>
          </p:cNvPicPr>
          <p:nvPr/>
        </p:nvPicPr>
        <p:blipFill>
          <a:blip r:embed="rId3"/>
          <a:stretch>
            <a:fillRect/>
          </a:stretch>
        </p:blipFill>
        <p:spPr>
          <a:xfrm>
            <a:off x="7432887" y="3089755"/>
            <a:ext cx="1555933" cy="793102"/>
          </a:xfrm>
          <a:prstGeom prst="rect">
            <a:avLst/>
          </a:prstGeom>
        </p:spPr>
      </p:pic>
      <p:pic>
        <p:nvPicPr>
          <p:cNvPr id="31" name="Picture 30">
            <a:extLst>
              <a:ext uri="{FF2B5EF4-FFF2-40B4-BE49-F238E27FC236}">
                <a16:creationId xmlns:a16="http://schemas.microsoft.com/office/drawing/2014/main" id="{DFEC1296-9070-724C-9877-621E4E5CF0F3}"/>
              </a:ext>
            </a:extLst>
          </p:cNvPr>
          <p:cNvPicPr>
            <a:picLocks noChangeAspect="1"/>
          </p:cNvPicPr>
          <p:nvPr/>
        </p:nvPicPr>
        <p:blipFill>
          <a:blip r:embed="rId4"/>
          <a:stretch>
            <a:fillRect/>
          </a:stretch>
        </p:blipFill>
        <p:spPr>
          <a:xfrm>
            <a:off x="9713132" y="3089306"/>
            <a:ext cx="1556814" cy="793551"/>
          </a:xfrm>
          <a:prstGeom prst="rect">
            <a:avLst/>
          </a:prstGeom>
        </p:spPr>
      </p:pic>
      <p:sp>
        <p:nvSpPr>
          <p:cNvPr id="32" name="TextBox 31">
            <a:extLst>
              <a:ext uri="{FF2B5EF4-FFF2-40B4-BE49-F238E27FC236}">
                <a16:creationId xmlns:a16="http://schemas.microsoft.com/office/drawing/2014/main" id="{20ECC70B-DCC2-DC4B-A2C3-EC76B9360AD0}"/>
              </a:ext>
            </a:extLst>
          </p:cNvPr>
          <p:cNvSpPr txBox="1"/>
          <p:nvPr/>
        </p:nvSpPr>
        <p:spPr>
          <a:xfrm>
            <a:off x="6461726" y="3387317"/>
            <a:ext cx="431800" cy="369332"/>
          </a:xfrm>
          <a:prstGeom prst="rect">
            <a:avLst/>
          </a:prstGeom>
          <a:noFill/>
        </p:spPr>
        <p:txBody>
          <a:bodyPr wrap="square" rtlCol="0">
            <a:spAutoFit/>
          </a:bodyPr>
          <a:lstStyle/>
          <a:p>
            <a:r>
              <a:rPr lang="en-NL" dirty="0"/>
              <a:t>2.</a:t>
            </a:r>
          </a:p>
        </p:txBody>
      </p:sp>
      <p:pic>
        <p:nvPicPr>
          <p:cNvPr id="34" name="Picture 33">
            <a:extLst>
              <a:ext uri="{FF2B5EF4-FFF2-40B4-BE49-F238E27FC236}">
                <a16:creationId xmlns:a16="http://schemas.microsoft.com/office/drawing/2014/main" id="{8DC77C3D-A282-7A4C-BCBC-4E8438A81CF9}"/>
              </a:ext>
            </a:extLst>
          </p:cNvPr>
          <p:cNvPicPr>
            <a:picLocks noChangeAspect="1"/>
          </p:cNvPicPr>
          <p:nvPr/>
        </p:nvPicPr>
        <p:blipFill rotWithShape="1">
          <a:blip r:embed="rId3"/>
          <a:srcRect l="86954" r="-14" b="75459"/>
          <a:stretch/>
        </p:blipFill>
        <p:spPr>
          <a:xfrm>
            <a:off x="11078565" y="3089306"/>
            <a:ext cx="203200" cy="194637"/>
          </a:xfrm>
          <a:prstGeom prst="rect">
            <a:avLst/>
          </a:prstGeom>
        </p:spPr>
      </p:pic>
      <p:pic>
        <p:nvPicPr>
          <p:cNvPr id="22" name="Picture 21">
            <a:extLst>
              <a:ext uri="{FF2B5EF4-FFF2-40B4-BE49-F238E27FC236}">
                <a16:creationId xmlns:a16="http://schemas.microsoft.com/office/drawing/2014/main" id="{46637EFF-5D5D-0D48-82E6-E00D4C1FC960}"/>
              </a:ext>
            </a:extLst>
          </p:cNvPr>
          <p:cNvPicPr>
            <a:picLocks noChangeAspect="1"/>
          </p:cNvPicPr>
          <p:nvPr/>
        </p:nvPicPr>
        <p:blipFill>
          <a:blip r:embed="rId10"/>
          <a:stretch>
            <a:fillRect/>
          </a:stretch>
        </p:blipFill>
        <p:spPr>
          <a:xfrm>
            <a:off x="7432887" y="2230955"/>
            <a:ext cx="1357759" cy="617164"/>
          </a:xfrm>
          <a:prstGeom prst="rect">
            <a:avLst/>
          </a:prstGeom>
        </p:spPr>
      </p:pic>
      <p:sp>
        <p:nvSpPr>
          <p:cNvPr id="36" name="TextBox 35">
            <a:extLst>
              <a:ext uri="{FF2B5EF4-FFF2-40B4-BE49-F238E27FC236}">
                <a16:creationId xmlns:a16="http://schemas.microsoft.com/office/drawing/2014/main" id="{DD3296CB-C172-554E-83A1-3BA35DE533CF}"/>
              </a:ext>
            </a:extLst>
          </p:cNvPr>
          <p:cNvSpPr txBox="1"/>
          <p:nvPr/>
        </p:nvSpPr>
        <p:spPr>
          <a:xfrm>
            <a:off x="6461726" y="2354871"/>
            <a:ext cx="431800" cy="369332"/>
          </a:xfrm>
          <a:prstGeom prst="rect">
            <a:avLst/>
          </a:prstGeom>
          <a:noFill/>
        </p:spPr>
        <p:txBody>
          <a:bodyPr wrap="square" rtlCol="0">
            <a:spAutoFit/>
          </a:bodyPr>
          <a:lstStyle/>
          <a:p>
            <a:r>
              <a:rPr lang="en-NL" dirty="0"/>
              <a:t>1.</a:t>
            </a:r>
          </a:p>
        </p:txBody>
      </p:sp>
      <p:sp>
        <p:nvSpPr>
          <p:cNvPr id="35" name="TextBox 34">
            <a:extLst>
              <a:ext uri="{FF2B5EF4-FFF2-40B4-BE49-F238E27FC236}">
                <a16:creationId xmlns:a16="http://schemas.microsoft.com/office/drawing/2014/main" id="{2E719AED-6FA7-894F-A04E-936AEC7997BA}"/>
              </a:ext>
            </a:extLst>
          </p:cNvPr>
          <p:cNvSpPr txBox="1"/>
          <p:nvPr/>
        </p:nvSpPr>
        <p:spPr>
          <a:xfrm>
            <a:off x="2316383" y="1178407"/>
            <a:ext cx="1841500" cy="400110"/>
          </a:xfrm>
          <a:prstGeom prst="rect">
            <a:avLst/>
          </a:prstGeom>
          <a:noFill/>
        </p:spPr>
        <p:txBody>
          <a:bodyPr wrap="square" rtlCol="0">
            <a:spAutoFit/>
          </a:bodyPr>
          <a:lstStyle/>
          <a:p>
            <a:r>
              <a:rPr lang="en-NL" sz="2000" dirty="0"/>
              <a:t>Non-relativistic:</a:t>
            </a:r>
          </a:p>
        </p:txBody>
      </p:sp>
      <p:sp>
        <p:nvSpPr>
          <p:cNvPr id="38" name="TextBox 37">
            <a:extLst>
              <a:ext uri="{FF2B5EF4-FFF2-40B4-BE49-F238E27FC236}">
                <a16:creationId xmlns:a16="http://schemas.microsoft.com/office/drawing/2014/main" id="{BB72FEB3-4234-CB41-BB52-85B38B62EE64}"/>
              </a:ext>
            </a:extLst>
          </p:cNvPr>
          <p:cNvSpPr txBox="1"/>
          <p:nvPr/>
        </p:nvSpPr>
        <p:spPr>
          <a:xfrm>
            <a:off x="8379426" y="1178662"/>
            <a:ext cx="1943100" cy="400110"/>
          </a:xfrm>
          <a:prstGeom prst="rect">
            <a:avLst/>
          </a:prstGeom>
          <a:noFill/>
        </p:spPr>
        <p:txBody>
          <a:bodyPr wrap="square" rtlCol="0">
            <a:spAutoFit/>
          </a:bodyPr>
          <a:lstStyle/>
          <a:p>
            <a:r>
              <a:rPr lang="en-NL" sz="2000" dirty="0"/>
              <a:t>Ultra-relativistic:</a:t>
            </a:r>
          </a:p>
        </p:txBody>
      </p:sp>
      <p:cxnSp>
        <p:nvCxnSpPr>
          <p:cNvPr id="41" name="Straight Connector 40">
            <a:extLst>
              <a:ext uri="{FF2B5EF4-FFF2-40B4-BE49-F238E27FC236}">
                <a16:creationId xmlns:a16="http://schemas.microsoft.com/office/drawing/2014/main" id="{04D5A4E4-EA38-FB47-B2DE-29B86904E164}"/>
              </a:ext>
            </a:extLst>
          </p:cNvPr>
          <p:cNvCxnSpPr>
            <a:stCxn id="2" idx="2"/>
          </p:cNvCxnSpPr>
          <p:nvPr/>
        </p:nvCxnSpPr>
        <p:spPr>
          <a:xfrm>
            <a:off x="6096000" y="773438"/>
            <a:ext cx="0" cy="6084562"/>
          </a:xfrm>
          <a:prstGeom prst="line">
            <a:avLst/>
          </a:prstGeom>
        </p:spPr>
        <p:style>
          <a:lnRef idx="3">
            <a:schemeClr val="dk1"/>
          </a:lnRef>
          <a:fillRef idx="0">
            <a:schemeClr val="dk1"/>
          </a:fillRef>
          <a:effectRef idx="2">
            <a:schemeClr val="dk1"/>
          </a:effectRef>
          <a:fontRef idx="minor">
            <a:schemeClr val="tx1"/>
          </a:fontRef>
        </p:style>
      </p:cxnSp>
      <p:sp>
        <p:nvSpPr>
          <p:cNvPr id="42" name="Rounded Rectangle 41">
            <a:extLst>
              <a:ext uri="{FF2B5EF4-FFF2-40B4-BE49-F238E27FC236}">
                <a16:creationId xmlns:a16="http://schemas.microsoft.com/office/drawing/2014/main" id="{A67D9252-3DDA-1A45-9394-D5B4628AF0C8}"/>
              </a:ext>
            </a:extLst>
          </p:cNvPr>
          <p:cNvSpPr/>
          <p:nvPr/>
        </p:nvSpPr>
        <p:spPr>
          <a:xfrm>
            <a:off x="3484783" y="5129871"/>
            <a:ext cx="2135512" cy="1039435"/>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NL"/>
          </a:p>
        </p:txBody>
      </p:sp>
      <p:sp>
        <p:nvSpPr>
          <p:cNvPr id="45" name="Rounded Rectangle 44">
            <a:extLst>
              <a:ext uri="{FF2B5EF4-FFF2-40B4-BE49-F238E27FC236}">
                <a16:creationId xmlns:a16="http://schemas.microsoft.com/office/drawing/2014/main" id="{75C417BC-268D-C049-9997-7FDCC0C6DA1B}"/>
              </a:ext>
            </a:extLst>
          </p:cNvPr>
          <p:cNvSpPr/>
          <p:nvPr/>
        </p:nvSpPr>
        <p:spPr>
          <a:xfrm>
            <a:off x="9651467" y="5110897"/>
            <a:ext cx="2135512" cy="1039435"/>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NL"/>
          </a:p>
        </p:txBody>
      </p:sp>
      <p:sp>
        <p:nvSpPr>
          <p:cNvPr id="43" name="Slide Number Placeholder 42">
            <a:extLst>
              <a:ext uri="{FF2B5EF4-FFF2-40B4-BE49-F238E27FC236}">
                <a16:creationId xmlns:a16="http://schemas.microsoft.com/office/drawing/2014/main" id="{177ECD93-A347-E84A-87B4-89FC6CB93EE5}"/>
              </a:ext>
            </a:extLst>
          </p:cNvPr>
          <p:cNvSpPr>
            <a:spLocks noGrp="1"/>
          </p:cNvSpPr>
          <p:nvPr>
            <p:ph type="sldNum" sz="quarter" idx="12"/>
          </p:nvPr>
        </p:nvSpPr>
        <p:spPr/>
        <p:txBody>
          <a:bodyPr/>
          <a:lstStyle/>
          <a:p>
            <a:fld id="{B606BA45-D5F6-D346-88B4-B517E36C99C0}" type="slidenum">
              <a:rPr lang="en-NL" smtClean="0"/>
              <a:t>7</a:t>
            </a:fld>
            <a:endParaRPr lang="en-NL"/>
          </a:p>
        </p:txBody>
      </p:sp>
    </p:spTree>
    <p:extLst>
      <p:ext uri="{BB962C8B-B14F-4D97-AF65-F5344CB8AC3E}">
        <p14:creationId xmlns:p14="http://schemas.microsoft.com/office/powerpoint/2010/main" val="347853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Chandrasekhar Limit</a:t>
            </a:r>
            <a:endParaRPr lang="en-GB" sz="4000" dirty="0">
              <a:solidFill>
                <a:schemeClr val="bg1"/>
              </a:solidFill>
              <a:ea typeface="Cambria" panose="02040503050406030204" pitchFamily="18" charset="0"/>
            </a:endParaRPr>
          </a:p>
        </p:txBody>
      </p:sp>
      <p:sp>
        <p:nvSpPr>
          <p:cNvPr id="3" name="TextBox 2">
            <a:extLst>
              <a:ext uri="{FF2B5EF4-FFF2-40B4-BE49-F238E27FC236}">
                <a16:creationId xmlns:a16="http://schemas.microsoft.com/office/drawing/2014/main" id="{B4FE3D30-2C54-2348-89E5-01E2515772BA}"/>
              </a:ext>
            </a:extLst>
          </p:cNvPr>
          <p:cNvSpPr txBox="1"/>
          <p:nvPr/>
        </p:nvSpPr>
        <p:spPr>
          <a:xfrm>
            <a:off x="5467739" y="1511559"/>
            <a:ext cx="184731" cy="369332"/>
          </a:xfrm>
          <a:prstGeom prst="rect">
            <a:avLst/>
          </a:prstGeom>
          <a:noFill/>
        </p:spPr>
        <p:txBody>
          <a:bodyPr wrap="none" rtlCol="0">
            <a:spAutoFit/>
          </a:bodyPr>
          <a:lstStyle/>
          <a:p>
            <a:endParaRPr lang="en-NL" dirty="0"/>
          </a:p>
        </p:txBody>
      </p:sp>
      <p:pic>
        <p:nvPicPr>
          <p:cNvPr id="12290" name="Picture 2">
            <a:extLst>
              <a:ext uri="{FF2B5EF4-FFF2-40B4-BE49-F238E27FC236}">
                <a16:creationId xmlns:a16="http://schemas.microsoft.com/office/drawing/2014/main" id="{BAC1CE6D-5674-C449-B00D-6D3988778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3356" y="773437"/>
            <a:ext cx="8020369" cy="5986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14AA285-DD35-074A-AFBF-0CCE9E93FF16}"/>
              </a:ext>
            </a:extLst>
          </p:cNvPr>
          <p:cNvPicPr>
            <a:picLocks noChangeAspect="1"/>
          </p:cNvPicPr>
          <p:nvPr/>
        </p:nvPicPr>
        <p:blipFill>
          <a:blip r:embed="rId4"/>
          <a:stretch>
            <a:fillRect/>
          </a:stretch>
        </p:blipFill>
        <p:spPr>
          <a:xfrm>
            <a:off x="916812" y="1542405"/>
            <a:ext cx="1722216" cy="676972"/>
          </a:xfrm>
          <a:prstGeom prst="rect">
            <a:avLst/>
          </a:prstGeom>
        </p:spPr>
      </p:pic>
      <p:pic>
        <p:nvPicPr>
          <p:cNvPr id="5" name="Picture 4">
            <a:extLst>
              <a:ext uri="{FF2B5EF4-FFF2-40B4-BE49-F238E27FC236}">
                <a16:creationId xmlns:a16="http://schemas.microsoft.com/office/drawing/2014/main" id="{393174F3-CA34-664F-967C-42058EE92DD2}"/>
              </a:ext>
            </a:extLst>
          </p:cNvPr>
          <p:cNvPicPr>
            <a:picLocks noChangeAspect="1"/>
          </p:cNvPicPr>
          <p:nvPr/>
        </p:nvPicPr>
        <p:blipFill>
          <a:blip r:embed="rId5"/>
          <a:stretch>
            <a:fillRect/>
          </a:stretch>
        </p:blipFill>
        <p:spPr>
          <a:xfrm>
            <a:off x="916812" y="3561227"/>
            <a:ext cx="1293953" cy="725310"/>
          </a:xfrm>
          <a:prstGeom prst="rect">
            <a:avLst/>
          </a:prstGeom>
        </p:spPr>
      </p:pic>
      <p:pic>
        <p:nvPicPr>
          <p:cNvPr id="6" name="Picture 5">
            <a:extLst>
              <a:ext uri="{FF2B5EF4-FFF2-40B4-BE49-F238E27FC236}">
                <a16:creationId xmlns:a16="http://schemas.microsoft.com/office/drawing/2014/main" id="{34826FA6-826C-2943-B3F7-7D5BB09A5F49}"/>
              </a:ext>
            </a:extLst>
          </p:cNvPr>
          <p:cNvPicPr>
            <a:picLocks noChangeAspect="1"/>
          </p:cNvPicPr>
          <p:nvPr/>
        </p:nvPicPr>
        <p:blipFill>
          <a:blip r:embed="rId6"/>
          <a:stretch>
            <a:fillRect/>
          </a:stretch>
        </p:blipFill>
        <p:spPr>
          <a:xfrm>
            <a:off x="916812" y="5332912"/>
            <a:ext cx="1856796" cy="725311"/>
          </a:xfrm>
          <a:prstGeom prst="rect">
            <a:avLst/>
          </a:prstGeom>
        </p:spPr>
      </p:pic>
      <p:sp>
        <p:nvSpPr>
          <p:cNvPr id="7" name="TextBox 6">
            <a:extLst>
              <a:ext uri="{FF2B5EF4-FFF2-40B4-BE49-F238E27FC236}">
                <a16:creationId xmlns:a16="http://schemas.microsoft.com/office/drawing/2014/main" id="{45C103A1-A206-AB47-AEBE-18F4DA769E01}"/>
              </a:ext>
            </a:extLst>
          </p:cNvPr>
          <p:cNvSpPr txBox="1"/>
          <p:nvPr/>
        </p:nvSpPr>
        <p:spPr>
          <a:xfrm>
            <a:off x="537271" y="3191895"/>
            <a:ext cx="2830962" cy="400110"/>
          </a:xfrm>
          <a:prstGeom prst="rect">
            <a:avLst/>
          </a:prstGeom>
          <a:noFill/>
        </p:spPr>
        <p:txBody>
          <a:bodyPr wrap="square" rtlCol="0">
            <a:spAutoFit/>
          </a:bodyPr>
          <a:lstStyle/>
          <a:p>
            <a:r>
              <a:rPr lang="en-NL" sz="2000" dirty="0"/>
              <a:t>Non-relativistic  scenario:</a:t>
            </a:r>
          </a:p>
        </p:txBody>
      </p:sp>
      <p:sp>
        <p:nvSpPr>
          <p:cNvPr id="9" name="TextBox 8">
            <a:extLst>
              <a:ext uri="{FF2B5EF4-FFF2-40B4-BE49-F238E27FC236}">
                <a16:creationId xmlns:a16="http://schemas.microsoft.com/office/drawing/2014/main" id="{F7210C5B-2BDC-404D-B50A-2E36F36F69BD}"/>
              </a:ext>
            </a:extLst>
          </p:cNvPr>
          <p:cNvSpPr txBox="1"/>
          <p:nvPr/>
        </p:nvSpPr>
        <p:spPr>
          <a:xfrm>
            <a:off x="509285" y="4862552"/>
            <a:ext cx="2997844" cy="400110"/>
          </a:xfrm>
          <a:prstGeom prst="rect">
            <a:avLst/>
          </a:prstGeom>
          <a:noFill/>
        </p:spPr>
        <p:txBody>
          <a:bodyPr wrap="square" rtlCol="0">
            <a:spAutoFit/>
          </a:bodyPr>
          <a:lstStyle/>
          <a:p>
            <a:r>
              <a:rPr lang="en-NL" sz="2000" dirty="0"/>
              <a:t>Ultra-relativistic  scenario:</a:t>
            </a:r>
          </a:p>
        </p:txBody>
      </p:sp>
      <p:sp>
        <p:nvSpPr>
          <p:cNvPr id="10" name="Slide Number Placeholder 9">
            <a:extLst>
              <a:ext uri="{FF2B5EF4-FFF2-40B4-BE49-F238E27FC236}">
                <a16:creationId xmlns:a16="http://schemas.microsoft.com/office/drawing/2014/main" id="{E91B4230-1C67-194D-A023-25EC31EA70D7}"/>
              </a:ext>
            </a:extLst>
          </p:cNvPr>
          <p:cNvSpPr>
            <a:spLocks noGrp="1"/>
          </p:cNvSpPr>
          <p:nvPr>
            <p:ph type="sldNum" sz="quarter" idx="12"/>
          </p:nvPr>
        </p:nvSpPr>
        <p:spPr/>
        <p:txBody>
          <a:bodyPr/>
          <a:lstStyle/>
          <a:p>
            <a:fld id="{B606BA45-D5F6-D346-88B4-B517E36C99C0}" type="slidenum">
              <a:rPr lang="en-NL" smtClean="0"/>
              <a:t>8</a:t>
            </a:fld>
            <a:endParaRPr lang="en-NL"/>
          </a:p>
        </p:txBody>
      </p:sp>
    </p:spTree>
    <p:extLst>
      <p:ext uri="{BB962C8B-B14F-4D97-AF65-F5344CB8AC3E}">
        <p14:creationId xmlns:p14="http://schemas.microsoft.com/office/powerpoint/2010/main" val="288743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7EC-7A5A-4897-8F30-18413D2DAF38}"/>
              </a:ext>
            </a:extLst>
          </p:cNvPr>
          <p:cNvSpPr>
            <a:spLocks noGrp="1"/>
          </p:cNvSpPr>
          <p:nvPr>
            <p:ph type="title"/>
          </p:nvPr>
        </p:nvSpPr>
        <p:spPr>
          <a:xfrm>
            <a:off x="0" y="-19664"/>
            <a:ext cx="12192000" cy="793102"/>
          </a:xfrm>
          <a:solidFill>
            <a:srgbClr val="3C596C"/>
          </a:solidFill>
        </p:spPr>
        <p:txBody>
          <a:bodyPr>
            <a:normAutofit/>
          </a:bodyPr>
          <a:lstStyle/>
          <a:p>
            <a:r>
              <a:rPr lang="en-US" sz="4000" dirty="0">
                <a:solidFill>
                  <a:schemeClr val="bg1"/>
                </a:solidFill>
                <a:ea typeface="Cambria" panose="02040503050406030204" pitchFamily="18" charset="0"/>
              </a:rPr>
              <a:t>  Lucy in the Sky with Diamonds</a:t>
            </a:r>
            <a:endParaRPr lang="en-GB" sz="4000" dirty="0">
              <a:solidFill>
                <a:schemeClr val="bg1"/>
              </a:solidFill>
              <a:ea typeface="Cambria" panose="02040503050406030204" pitchFamily="18" charset="0"/>
            </a:endParaRPr>
          </a:p>
        </p:txBody>
      </p:sp>
      <p:pic>
        <p:nvPicPr>
          <p:cNvPr id="15362" name="Picture 2">
            <a:extLst>
              <a:ext uri="{FF2B5EF4-FFF2-40B4-BE49-F238E27FC236}">
                <a16:creationId xmlns:a16="http://schemas.microsoft.com/office/drawing/2014/main" id="{5A7D2925-7CA4-B44B-98DC-D7BE5531F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93" y="1539434"/>
            <a:ext cx="5094364" cy="42884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46A9B-4A1D-1047-A7D3-5FD3D2DAAA04}"/>
                  </a:ext>
                </a:extLst>
              </p:cNvPr>
              <p:cNvSpPr txBox="1"/>
              <p:nvPr/>
            </p:nvSpPr>
            <p:spPr>
              <a:xfrm>
                <a:off x="6350645" y="1633513"/>
                <a:ext cx="5386084" cy="4401205"/>
              </a:xfrm>
              <a:prstGeom prst="rect">
                <a:avLst/>
              </a:prstGeom>
              <a:noFill/>
            </p:spPr>
            <p:txBody>
              <a:bodyPr wrap="square" rtlCol="0">
                <a:spAutoFit/>
              </a:bodyPr>
              <a:lstStyle/>
              <a:p>
                <a:pPr marL="342900" indent="-342900">
                  <a:buFont typeface="Arial" panose="020B0604020202020204" pitchFamily="34" charset="0"/>
                  <a:buChar char="•"/>
                </a:pPr>
                <a:r>
                  <a:rPr lang="en-NL" sz="2000" dirty="0"/>
                  <a:t>Degenrate core with </a:t>
                </a:r>
                <a14:m>
                  <m:oMath xmlns:m="http://schemas.openxmlformats.org/officeDocument/2006/math">
                    <m:r>
                      <a:rPr lang="en-US" sz="2000" b="0" i="1" smtClean="0">
                        <a:latin typeface="Cambria Math" panose="02040503050406030204" pitchFamily="18" charset="0"/>
                      </a:rPr>
                      <m:t>𝑇</m:t>
                    </m:r>
                    <m:r>
                      <a:rPr lang="en-US" sz="2000" b="0" i="1" smtClean="0">
                        <a:latin typeface="Cambria Math" panose="02040503050406030204" pitchFamily="18" charset="0"/>
                      </a:rPr>
                      <m:t> ~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7</m:t>
                        </m:r>
                      </m:sup>
                    </m:sSup>
                  </m:oMath>
                </a14:m>
                <a:r>
                  <a:rPr lang="en-NL" sz="2000" dirty="0"/>
                  <a:t>K</a:t>
                </a:r>
              </a:p>
              <a:p>
                <a:pPr marL="342900" indent="-342900">
                  <a:buFont typeface="Arial" panose="020B0604020202020204" pitchFamily="34" charset="0"/>
                  <a:buChar char="•"/>
                </a:pPr>
                <a:endParaRPr lang="en-NL" sz="2000" dirty="0"/>
              </a:p>
              <a:p>
                <a:pPr marL="342900" indent="-342900">
                  <a:buFont typeface="Arial" panose="020B0604020202020204" pitchFamily="34" charset="0"/>
                  <a:buChar char="•"/>
                </a:pPr>
                <a:endParaRPr lang="en-NL" sz="2000" dirty="0"/>
              </a:p>
              <a:p>
                <a:pPr marL="342900" indent="-342900">
                  <a:buFont typeface="Arial" panose="020B0604020202020204" pitchFamily="34" charset="0"/>
                  <a:buChar char="•"/>
                </a:pPr>
                <a:r>
                  <a:rPr lang="en-NL" sz="2000" dirty="0"/>
                  <a:t>Cools over billions of years to </a:t>
                </a:r>
                <a14:m>
                  <m:oMath xmlns:m="http://schemas.openxmlformats.org/officeDocument/2006/math">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3</m:t>
                        </m:r>
                      </m:sup>
                    </m:sSup>
                  </m:oMath>
                </a14:m>
                <a:r>
                  <a:rPr lang="en-NL" sz="2000" dirty="0"/>
                  <a:t> K</a:t>
                </a:r>
              </a:p>
              <a:p>
                <a:pPr marL="342900" indent="-342900">
                  <a:buFont typeface="Arial" panose="020B0604020202020204" pitchFamily="34" charset="0"/>
                  <a:buChar char="•"/>
                </a:pPr>
                <a:endParaRPr lang="en-NL" sz="2000" dirty="0"/>
              </a:p>
              <a:p>
                <a:pPr marL="342900" indent="-342900">
                  <a:buFont typeface="Arial" panose="020B0604020202020204" pitchFamily="34" charset="0"/>
                  <a:buChar char="•"/>
                </a:pPr>
                <a:endParaRPr lang="en-NL" sz="2000" dirty="0"/>
              </a:p>
              <a:p>
                <a:pPr marL="342900" indent="-342900">
                  <a:buFont typeface="Arial" panose="020B0604020202020204" pitchFamily="34" charset="0"/>
                  <a:buChar char="•"/>
                </a:pPr>
                <a:r>
                  <a:rPr lang="en-NL" sz="2000" dirty="0"/>
                  <a:t>Interiors likely solidify</a:t>
                </a:r>
              </a:p>
              <a:p>
                <a:pPr marL="342900" indent="-342900">
                  <a:buFont typeface="Arial" panose="020B0604020202020204" pitchFamily="34" charset="0"/>
                  <a:buChar char="•"/>
                </a:pPr>
                <a:endParaRPr lang="en-NL" sz="2000" dirty="0"/>
              </a:p>
              <a:p>
                <a:pPr marL="342900" indent="-342900">
                  <a:buFont typeface="Arial" panose="020B0604020202020204" pitchFamily="34" charset="0"/>
                  <a:buChar char="•"/>
                </a:pPr>
                <a:endParaRPr lang="en-NL" sz="2000" dirty="0"/>
              </a:p>
              <a:p>
                <a:pPr marL="342900" indent="-342900">
                  <a:buFont typeface="Arial" panose="020B0604020202020204" pitchFamily="34" charset="0"/>
                  <a:buChar char="•"/>
                </a:pPr>
                <a:r>
                  <a:rPr lang="en-NL" sz="2000" dirty="0"/>
                  <a:t>Crystalline form expected under high pressure</a:t>
                </a:r>
              </a:p>
              <a:p>
                <a:pPr marL="342900" indent="-342900">
                  <a:buFont typeface="Arial" panose="020B0604020202020204" pitchFamily="34" charset="0"/>
                  <a:buChar char="•"/>
                </a:pPr>
                <a:endParaRPr lang="en-NL" sz="2000" dirty="0"/>
              </a:p>
              <a:p>
                <a:pPr marL="342900" indent="-342900">
                  <a:buFont typeface="Arial" panose="020B0604020202020204" pitchFamily="34" charset="0"/>
                  <a:buChar char="•"/>
                </a:pPr>
                <a:endParaRPr lang="en-NL" sz="2000" dirty="0"/>
              </a:p>
              <a:p>
                <a:pPr marL="342900" indent="-342900">
                  <a:buFont typeface="Arial" panose="020B0604020202020204" pitchFamily="34" charset="0"/>
                  <a:buChar char="•"/>
                </a:pPr>
                <a:r>
                  <a:rPr lang="en-NL" sz="2000" dirty="0"/>
                  <a:t>Evidenced by astroseismic osbervations</a:t>
                </a:r>
              </a:p>
              <a:p>
                <a:pPr marL="342900" indent="-342900">
                  <a:buFont typeface="Arial" panose="020B0604020202020204" pitchFamily="34" charset="0"/>
                  <a:buChar char="•"/>
                </a:pPr>
                <a:endParaRPr lang="en-NL" sz="2000" dirty="0"/>
              </a:p>
            </p:txBody>
          </p:sp>
        </mc:Choice>
        <mc:Fallback xmlns="">
          <p:sp>
            <p:nvSpPr>
              <p:cNvPr id="8" name="TextBox 7">
                <a:extLst>
                  <a:ext uri="{FF2B5EF4-FFF2-40B4-BE49-F238E27FC236}">
                    <a16:creationId xmlns:a16="http://schemas.microsoft.com/office/drawing/2014/main" id="{81D46A9B-4A1D-1047-A7D3-5FD3D2DAAA04}"/>
                  </a:ext>
                </a:extLst>
              </p:cNvPr>
              <p:cNvSpPr txBox="1">
                <a:spLocks noRot="1" noChangeAspect="1" noMove="1" noResize="1" noEditPoints="1" noAdjustHandles="1" noChangeArrowheads="1" noChangeShapeType="1" noTextEdit="1"/>
              </p:cNvSpPr>
              <p:nvPr/>
            </p:nvSpPr>
            <p:spPr>
              <a:xfrm>
                <a:off x="6350645" y="1633513"/>
                <a:ext cx="5386084" cy="4401205"/>
              </a:xfrm>
              <a:prstGeom prst="rect">
                <a:avLst/>
              </a:prstGeom>
              <a:blipFill>
                <a:blip r:embed="rId4"/>
                <a:stretch>
                  <a:fillRect l="-1176" t="-862"/>
                </a:stretch>
              </a:blipFill>
            </p:spPr>
            <p:txBody>
              <a:bodyPr/>
              <a:lstStyle/>
              <a:p>
                <a:r>
                  <a:rPr lang="en-NL">
                    <a:noFill/>
                  </a:rPr>
                  <a:t> </a:t>
                </a:r>
              </a:p>
            </p:txBody>
          </p:sp>
        </mc:Fallback>
      </mc:AlternateContent>
      <p:sp>
        <p:nvSpPr>
          <p:cNvPr id="10" name="TextBox 9">
            <a:extLst>
              <a:ext uri="{FF2B5EF4-FFF2-40B4-BE49-F238E27FC236}">
                <a16:creationId xmlns:a16="http://schemas.microsoft.com/office/drawing/2014/main" id="{4A26ED73-D3ED-9C49-AE56-24FD75E8F0BF}"/>
              </a:ext>
            </a:extLst>
          </p:cNvPr>
          <p:cNvSpPr txBox="1"/>
          <p:nvPr/>
        </p:nvSpPr>
        <p:spPr>
          <a:xfrm>
            <a:off x="1882064" y="5850052"/>
            <a:ext cx="2824222" cy="369332"/>
          </a:xfrm>
          <a:prstGeom prst="rect">
            <a:avLst/>
          </a:prstGeom>
          <a:noFill/>
        </p:spPr>
        <p:txBody>
          <a:bodyPr wrap="square" rtlCol="0">
            <a:spAutoFit/>
          </a:bodyPr>
          <a:lstStyle/>
          <a:p>
            <a:pPr algn="ctr"/>
            <a:r>
              <a:rPr lang="en-NL" dirty="0"/>
              <a:t>BPM 37093 aka Lucy</a:t>
            </a:r>
          </a:p>
        </p:txBody>
      </p:sp>
      <p:sp>
        <p:nvSpPr>
          <p:cNvPr id="11" name="Slide Number Placeholder 10">
            <a:extLst>
              <a:ext uri="{FF2B5EF4-FFF2-40B4-BE49-F238E27FC236}">
                <a16:creationId xmlns:a16="http://schemas.microsoft.com/office/drawing/2014/main" id="{5489D87E-DC5A-D049-B9AB-28E63DE93BD7}"/>
              </a:ext>
            </a:extLst>
          </p:cNvPr>
          <p:cNvSpPr>
            <a:spLocks noGrp="1"/>
          </p:cNvSpPr>
          <p:nvPr>
            <p:ph type="sldNum" sz="quarter" idx="12"/>
          </p:nvPr>
        </p:nvSpPr>
        <p:spPr/>
        <p:txBody>
          <a:bodyPr/>
          <a:lstStyle/>
          <a:p>
            <a:fld id="{B606BA45-D5F6-D346-88B4-B517E36C99C0}" type="slidenum">
              <a:rPr lang="en-NL" smtClean="0"/>
              <a:t>9</a:t>
            </a:fld>
            <a:endParaRPr lang="en-NL"/>
          </a:p>
        </p:txBody>
      </p:sp>
    </p:spTree>
    <p:extLst>
      <p:ext uri="{BB962C8B-B14F-4D97-AF65-F5344CB8AC3E}">
        <p14:creationId xmlns:p14="http://schemas.microsoft.com/office/powerpoint/2010/main" val="1914039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5606</TotalTime>
  <Words>2775</Words>
  <Application>Microsoft Macintosh PowerPoint</Application>
  <PresentationFormat>Widescreen</PresentationFormat>
  <Paragraphs>383</Paragraphs>
  <Slides>34</Slides>
  <Notes>33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Cambria Math</vt:lpstr>
      <vt:lpstr>Times New Roman</vt:lpstr>
      <vt:lpstr>Wingdings</vt:lpstr>
      <vt:lpstr>Office Theme</vt:lpstr>
      <vt:lpstr>Compact Objects and Dense Matter:  Probing Neutron Star Interiors</vt:lpstr>
      <vt:lpstr>  Death Stars</vt:lpstr>
      <vt:lpstr>  Death of Stars</vt:lpstr>
      <vt:lpstr>  Compact Objects </vt:lpstr>
      <vt:lpstr>  Hydrostatic Equilibrium</vt:lpstr>
      <vt:lpstr>  Low Mass Regime (&lt; 8 M_⊙)</vt:lpstr>
      <vt:lpstr>  Degenerate Equation of State (EOS)</vt:lpstr>
      <vt:lpstr>  Chandrasekhar Limit</vt:lpstr>
      <vt:lpstr>  Lucy in the Sky with Diamonds</vt:lpstr>
      <vt:lpstr>  High Mass Regime</vt:lpstr>
      <vt:lpstr>  High Mass Regime</vt:lpstr>
      <vt:lpstr>  Supernova</vt:lpstr>
      <vt:lpstr>  Neutron Stars</vt:lpstr>
      <vt:lpstr>  Neutron Star Structure</vt:lpstr>
      <vt:lpstr>  Cold Dense Matter</vt:lpstr>
      <vt:lpstr>  Nuclear Physics  Spacetime</vt:lpstr>
      <vt:lpstr>  Previous Mass and Radius Measurements</vt:lpstr>
      <vt:lpstr>PowerPoint Presentation</vt:lpstr>
      <vt:lpstr>PowerPoint Presentation</vt:lpstr>
      <vt:lpstr>PowerPoint Presentation</vt:lpstr>
      <vt:lpstr>  Neutron Star Interior Composition Explorer (NICER)</vt:lpstr>
      <vt:lpstr>  NICER data</vt:lpstr>
      <vt:lpstr>PowerPoint Presentation</vt:lpstr>
      <vt:lpstr>  Modelling – Relativistic Ray-tracing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Compact Objects and Dense Matter:  Probing Neutron Star Interiors</dc:title>
  <dc:creator>Devarshi Choudhury</dc:creator>
  <cp:lastModifiedBy>Devarshi Choudhury</cp:lastModifiedBy>
  <cp:revision>107</cp:revision>
  <dcterms:created xsi:type="dcterms:W3CDTF">2020-10-04T12:11:11Z</dcterms:created>
  <dcterms:modified xsi:type="dcterms:W3CDTF">2020-10-08T22:00:08Z</dcterms:modified>
</cp:coreProperties>
</file>